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775"/>
    <p:restoredTop sz="91535"/>
  </p:normalViewPr>
  <p:slideViewPr>
    <p:cSldViewPr snapToGrid="0" snapToObjects="1">
      <p:cViewPr varScale="1">
        <p:scale>
          <a:sx n="131" d="100"/>
          <a:sy n="131" d="100"/>
        </p:scale>
        <p:origin x="10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tiff>
</file>

<file path=ppt/media/image5.tiff>
</file>

<file path=ppt/media/image6.tiff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426890" y="3737612"/>
            <a:ext cx="6335862" cy="3429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426890" y="4019051"/>
            <a:ext cx="3535510" cy="340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290" tIns="34290" rIns="34290" bIns="34290" anchor="ctr">
            <a:normAutofit lnSpcReduction="10000"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The Coding Bootcamp</a:t>
            </a:r>
          </a:p>
        </p:txBody>
      </p:sp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sz="41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Blank"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426890" y="3737612"/>
            <a:ext cx="6335862" cy="3429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sz="4100" i="1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-1" y="6418964"/>
            <a:ext cx="9155743" cy="45774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r>
              <a:t>Title Text</a:t>
            </a:r>
          </a:p>
        </p:txBody>
      </p:sp>
      <p:sp>
        <p:nvSpPr>
          <p:cNvPr id="80" name="Shape 80"/>
          <p:cNvSpPr/>
          <p:nvPr/>
        </p:nvSpPr>
        <p:spPr>
          <a:xfrm>
            <a:off x="0" y="653853"/>
            <a:ext cx="9144001" cy="2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653853"/>
            <a:ext cx="9144001" cy="2"/>
          </a:xfrm>
          <a:prstGeom prst="line">
            <a:avLst/>
          </a:prstGeom>
          <a:ln w="41275">
            <a:solidFill>
              <a:srgbClr val="262626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" name="Shape 3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533400" y="6531609"/>
            <a:ext cx="2787650" cy="20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© 2016 | Coding Boot Camp - All Rights Reserved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232358" y="6411721"/>
            <a:ext cx="3917513" cy="486922"/>
            <a:chOff x="0" y="0"/>
            <a:chExt cx="3917511" cy="486921"/>
          </a:xfrm>
        </p:grpSpPr>
        <p:pic>
          <p:nvPicPr>
            <p:cNvPr id="5" name="image1.png" descr="Content Placeholder 8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39450"/>
            <a:stretch>
              <a:fillRect/>
            </a:stretch>
          </p:blipFill>
          <p:spPr>
            <a:xfrm>
              <a:off x="402618" y="-1"/>
              <a:ext cx="3514894" cy="4869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image1.png" descr="Content Placeholder 8"/>
            <p:cNvPicPr>
              <a:picLocks noChangeAspect="1"/>
            </p:cNvPicPr>
            <p:nvPr/>
          </p:nvPicPr>
          <p:blipFill>
            <a:blip r:embed="rId6">
              <a:extLst/>
            </a:blip>
            <a:srcRect r="92757"/>
            <a:stretch>
              <a:fillRect/>
            </a:stretch>
          </p:blipFill>
          <p:spPr>
            <a:xfrm>
              <a:off x="0" y="-1"/>
              <a:ext cx="420452" cy="4869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5103812" y="2438400"/>
            <a:ext cx="35814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hape 10"/>
          <p:cNvSpPr>
            <a:spLocks noGrp="1"/>
          </p:cNvSpPr>
          <p:nvPr>
            <p:ph type="sldNum" sz="quarter" idx="2"/>
          </p:nvPr>
        </p:nvSpPr>
        <p:spPr>
          <a:xfrm>
            <a:off x="6329180" y="6247131"/>
            <a:ext cx="224020" cy="2184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</p:sldLayoutIdLst>
  <p:transition spd="med"/>
  <p:txStyles>
    <p:title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57175" marR="0" indent="-257175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19" marR="0" indent="-27431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1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tiff"/><Relationship Id="rId4" Type="http://schemas.openxmlformats.org/officeDocument/2006/relationships/image" Target="../media/image5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5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schools.com/tags/" TargetMode="Externa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MBinXTCrXI&amp;list=PLgJ8UgkiorCnMLsUevoQRxH8t9bt7ne14&amp;index=2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r>
              <a:t>Git’n Pro with HTML/CSS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Collaborative Coding</a:t>
            </a:r>
          </a:p>
        </p:txBody>
      </p:sp>
      <p:pic>
        <p:nvPicPr>
          <p:cNvPr id="240" name="image5.png" descr="Pictur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50282"/>
            <a:ext cx="9144000" cy="4478919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Shape 241"/>
          <p:cNvSpPr/>
          <p:nvPr/>
        </p:nvSpPr>
        <p:spPr>
          <a:xfrm>
            <a:off x="152398" y="4952999"/>
            <a:ext cx="8882745" cy="1239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Modern web development is </a:t>
            </a:r>
            <a:r>
              <a:rPr i="1" u="sng"/>
              <a:t>highly</a:t>
            </a:r>
            <a:r>
              <a:t> collaborative.</a:t>
            </a:r>
          </a:p>
          <a:p>
            <a:pPr marL="285750" indent="-285750">
              <a:buSzPct val="100000"/>
              <a:buFont typeface="Arial"/>
              <a:buChar char="•"/>
              <a:defRPr sz="12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Teams are often extremely large and separated across the country — or planet.</a:t>
            </a:r>
          </a:p>
          <a:p>
            <a:pPr marL="285750" indent="-285750">
              <a:buSzPct val="100000"/>
              <a:buFont typeface="Arial"/>
              <a:buChar char="•"/>
              <a:defRPr sz="12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Apps sometimes comprise hundreds or even thousands of files.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t>The Team’s Task</a:t>
            </a:r>
          </a:p>
        </p:txBody>
      </p:sp>
      <p:sp>
        <p:nvSpPr>
          <p:cNvPr id="245" name="Shape 245"/>
          <p:cNvSpPr/>
          <p:nvPr/>
        </p:nvSpPr>
        <p:spPr>
          <a:xfrm>
            <a:off x="3508028" y="3249928"/>
            <a:ext cx="2127941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t>Programming Team: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4DD046-0E04-3B43-9897-7EE5072EF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8" y="3859526"/>
            <a:ext cx="1828800" cy="165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AF1D15-095D-5D46-A85D-8763A7F87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420" y="3895264"/>
            <a:ext cx="1038564" cy="1507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160A64-1A40-8C41-AE14-423180AB57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0986" y="3895264"/>
            <a:ext cx="1389447" cy="1667336"/>
          </a:xfrm>
          <a:prstGeom prst="rect">
            <a:avLst/>
          </a:prstGeom>
        </p:spPr>
      </p:pic>
      <p:sp>
        <p:nvSpPr>
          <p:cNvPr id="11" name="Shape 254">
            <a:extLst>
              <a:ext uri="{FF2B5EF4-FFF2-40B4-BE49-F238E27FC236}">
                <a16:creationId xmlns:a16="http://schemas.microsoft.com/office/drawing/2014/main" id="{805967A5-D228-9F4C-A705-158064AE9D94}"/>
              </a:ext>
            </a:extLst>
          </p:cNvPr>
          <p:cNvSpPr/>
          <p:nvPr/>
        </p:nvSpPr>
        <p:spPr>
          <a:xfrm>
            <a:off x="1251220" y="5687174"/>
            <a:ext cx="1071764" cy="276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 Angelou</a:t>
            </a:r>
            <a:endParaRPr dirty="0"/>
          </a:p>
        </p:txBody>
      </p:sp>
      <p:sp>
        <p:nvSpPr>
          <p:cNvPr id="12" name="Shape 254">
            <a:extLst>
              <a:ext uri="{FF2B5EF4-FFF2-40B4-BE49-F238E27FC236}">
                <a16:creationId xmlns:a16="http://schemas.microsoft.com/office/drawing/2014/main" id="{86A3EB7B-B61D-B34E-8091-69AC737DAC01}"/>
              </a:ext>
            </a:extLst>
          </p:cNvPr>
          <p:cNvSpPr/>
          <p:nvPr/>
        </p:nvSpPr>
        <p:spPr>
          <a:xfrm>
            <a:off x="4036116" y="5687174"/>
            <a:ext cx="970775" cy="276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 Sexton</a:t>
            </a:r>
            <a:endParaRPr dirty="0"/>
          </a:p>
        </p:txBody>
      </p:sp>
      <p:sp>
        <p:nvSpPr>
          <p:cNvPr id="13" name="Shape 254">
            <a:extLst>
              <a:ext uri="{FF2B5EF4-FFF2-40B4-BE49-F238E27FC236}">
                <a16:creationId xmlns:a16="http://schemas.microsoft.com/office/drawing/2014/main" id="{4B04E8BC-C2B0-F645-A59E-3DCB60A92CF5}"/>
              </a:ext>
            </a:extLst>
          </p:cNvPr>
          <p:cNvSpPr/>
          <p:nvPr/>
        </p:nvSpPr>
        <p:spPr>
          <a:xfrm>
            <a:off x="6889827" y="5712850"/>
            <a:ext cx="1134281" cy="276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 Scott Heron</a:t>
            </a:r>
            <a:endParaRPr dirty="0"/>
          </a:p>
        </p:txBody>
      </p:sp>
      <p:sp>
        <p:nvSpPr>
          <p:cNvPr id="15" name="Shape 244">
            <a:extLst>
              <a:ext uri="{FF2B5EF4-FFF2-40B4-BE49-F238E27FC236}">
                <a16:creationId xmlns:a16="http://schemas.microsoft.com/office/drawing/2014/main" id="{232C9FAF-6CBE-5B4B-B08B-B440CFFF0768}"/>
              </a:ext>
            </a:extLst>
          </p:cNvPr>
          <p:cNvSpPr/>
          <p:nvPr/>
        </p:nvSpPr>
        <p:spPr>
          <a:xfrm>
            <a:off x="911982" y="1370330"/>
            <a:ext cx="7574057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dirty="0"/>
              <a:t>Task:  </a:t>
            </a:r>
            <a:r>
              <a:rPr lang="en-US" dirty="0"/>
              <a:t>Make a list of creative works you’ve written in the past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Maya</a:t>
            </a:r>
            <a:r>
              <a:rPr dirty="0"/>
              <a:t> &amp; </a:t>
            </a:r>
            <a:r>
              <a:rPr lang="en-US" dirty="0"/>
              <a:t>Gil</a:t>
            </a:r>
            <a:r>
              <a:rPr dirty="0"/>
              <a:t> make their edits</a:t>
            </a:r>
          </a:p>
        </p:txBody>
      </p:sp>
      <p:sp>
        <p:nvSpPr>
          <p:cNvPr id="252" name="Shape 252"/>
          <p:cNvSpPr/>
          <p:nvPr/>
        </p:nvSpPr>
        <p:spPr>
          <a:xfrm flipV="1">
            <a:off x="2057399" y="1499176"/>
            <a:ext cx="457202" cy="327933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253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4125" y="896990"/>
            <a:ext cx="2514600" cy="2514602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Shape 254"/>
          <p:cNvSpPr/>
          <p:nvPr/>
        </p:nvSpPr>
        <p:spPr>
          <a:xfrm>
            <a:off x="2543174" y="1222177"/>
            <a:ext cx="1575082" cy="264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Programming</a:t>
            </a:r>
            <a:r>
              <a:rPr dirty="0"/>
              <a:t> Away…</a:t>
            </a:r>
          </a:p>
        </p:txBody>
      </p:sp>
      <p:sp>
        <p:nvSpPr>
          <p:cNvPr id="255" name="Shape 255"/>
          <p:cNvSpPr/>
          <p:nvPr/>
        </p:nvSpPr>
        <p:spPr>
          <a:xfrm flipV="1">
            <a:off x="2085974" y="4746998"/>
            <a:ext cx="457202" cy="327933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2666999" y="4441533"/>
            <a:ext cx="1575082" cy="264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Programming Away…</a:t>
            </a:r>
          </a:p>
        </p:txBody>
      </p:sp>
      <p:pic>
        <p:nvPicPr>
          <p:cNvPr id="257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4125" y="3700224"/>
            <a:ext cx="2514600" cy="2514602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Shape 258"/>
          <p:cNvSpPr/>
          <p:nvPr/>
        </p:nvSpPr>
        <p:spPr>
          <a:xfrm>
            <a:off x="4104472" y="2515763"/>
            <a:ext cx="1772276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Maya’s</a:t>
            </a:r>
            <a:r>
              <a:rPr dirty="0"/>
              <a:t> Version</a:t>
            </a:r>
          </a:p>
        </p:txBody>
      </p:sp>
      <p:sp>
        <p:nvSpPr>
          <p:cNvPr id="259" name="Shape 259"/>
          <p:cNvSpPr/>
          <p:nvPr/>
        </p:nvSpPr>
        <p:spPr>
          <a:xfrm>
            <a:off x="4272356" y="5359313"/>
            <a:ext cx="1502972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</a:t>
            </a:r>
            <a:r>
              <a:rPr dirty="0"/>
              <a:t> Version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886FB79-732B-0141-991D-6D3965847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039" y="1580082"/>
            <a:ext cx="1038564" cy="15077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9969F5-4A52-554A-97B9-58FBDF9BB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955" y="4525645"/>
            <a:ext cx="1389447" cy="166733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rPr dirty="0"/>
              <a:t>Different Solutions</a:t>
            </a:r>
          </a:p>
        </p:txBody>
      </p:sp>
      <p:sp>
        <p:nvSpPr>
          <p:cNvPr id="265" name="Shape 265"/>
          <p:cNvSpPr/>
          <p:nvPr/>
        </p:nvSpPr>
        <p:spPr>
          <a:xfrm>
            <a:off x="112848" y="1250974"/>
            <a:ext cx="3692674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On the Pulse of Morning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I Know Why the Caged Bird Sings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And Still I Rise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  <p:sp>
        <p:nvSpPr>
          <p:cNvPr id="266" name="Shape 266"/>
          <p:cNvSpPr/>
          <p:nvPr/>
        </p:nvSpPr>
        <p:spPr>
          <a:xfrm>
            <a:off x="5212253" y="1250974"/>
            <a:ext cx="3929918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Free Will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Pieces of a Man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The Revolution will not be Televised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  <p:grpSp>
        <p:nvGrpSpPr>
          <p:cNvPr id="269" name="Group 269"/>
          <p:cNvGrpSpPr/>
          <p:nvPr/>
        </p:nvGrpSpPr>
        <p:grpSpPr>
          <a:xfrm>
            <a:off x="3416416" y="804385"/>
            <a:ext cx="1849605" cy="1399492"/>
            <a:chOff x="0" y="0"/>
            <a:chExt cx="1849603" cy="1399491"/>
          </a:xfrm>
        </p:grpSpPr>
        <p:sp>
          <p:nvSpPr>
            <p:cNvPr id="267" name="Shape 267"/>
            <p:cNvSpPr/>
            <p:nvPr/>
          </p:nvSpPr>
          <p:spPr>
            <a:xfrm>
              <a:off x="0" y="0"/>
              <a:ext cx="1849604" cy="1399492"/>
            </a:xfrm>
            <a:prstGeom prst="leftRightArrow">
              <a:avLst>
                <a:gd name="adj1" fmla="val 32000"/>
                <a:gd name="adj2" fmla="val 39929"/>
              </a:avLst>
            </a:prstGeom>
            <a:solidFill>
              <a:srgbClr val="FF2600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indent="457200"/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178817" y="387326"/>
              <a:ext cx="1491970" cy="624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1" indent="457200"/>
              <a:r>
                <a:rPr dirty="0"/>
                <a:t>        Different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E6876CB-C2D9-F34B-A67C-299C3D56C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63" y="2829300"/>
            <a:ext cx="1611059" cy="23389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1586E5-D67C-7E4D-BAD5-266FE5968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5128" y="2829300"/>
            <a:ext cx="1942174" cy="2330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t>Resolution</a:t>
            </a:r>
          </a:p>
        </p:txBody>
      </p:sp>
      <p:sp>
        <p:nvSpPr>
          <p:cNvPr id="274" name="Shape 274"/>
          <p:cNvSpPr/>
          <p:nvPr/>
        </p:nvSpPr>
        <p:spPr>
          <a:xfrm>
            <a:off x="5880475" y="2181568"/>
            <a:ext cx="3194109" cy="44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/>
            </a:lvl1pPr>
          </a:lstStyle>
          <a:p>
            <a:r>
              <a:t>“Let’s settle on this…”</a:t>
            </a:r>
          </a:p>
        </p:txBody>
      </p:sp>
      <p:sp>
        <p:nvSpPr>
          <p:cNvPr id="275" name="Shape 275"/>
          <p:cNvSpPr/>
          <p:nvPr/>
        </p:nvSpPr>
        <p:spPr>
          <a:xfrm>
            <a:off x="5492748" y="2601688"/>
            <a:ext cx="232210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dirty="0"/>
              <a:t>&lt;</a:t>
            </a:r>
            <a:r>
              <a:rPr dirty="0" err="1"/>
              <a:t>ul</a:t>
            </a:r>
            <a:r>
              <a:rPr dirty="0"/>
              <a:t>&gt; </a:t>
            </a:r>
          </a:p>
          <a:p>
            <a:pPr>
              <a:defRPr sz="2400"/>
            </a:pPr>
            <a:r>
              <a:rPr dirty="0"/>
              <a:t>    &lt;li&gt;</a:t>
            </a:r>
            <a:r>
              <a:rPr lang="en-US" dirty="0"/>
              <a:t>Poems</a:t>
            </a:r>
            <a:r>
              <a:rPr dirty="0"/>
              <a:t>&lt;/li&gt;</a:t>
            </a:r>
            <a:br>
              <a:rPr dirty="0"/>
            </a:br>
            <a:r>
              <a:rPr dirty="0"/>
              <a:t>    &lt;li&gt;</a:t>
            </a:r>
            <a:r>
              <a:rPr lang="en-US" dirty="0"/>
              <a:t>Albums</a:t>
            </a:r>
            <a:r>
              <a:rPr dirty="0"/>
              <a:t>&lt;/li&gt;</a:t>
            </a:r>
            <a:br>
              <a:rPr dirty="0"/>
            </a:br>
            <a:r>
              <a:rPr dirty="0"/>
              <a:t>    &lt;li&gt;</a:t>
            </a:r>
            <a:r>
              <a:rPr lang="en-US" dirty="0"/>
              <a:t>Songs</a:t>
            </a:r>
            <a:r>
              <a:rPr dirty="0"/>
              <a:t>&lt;/li&gt;</a:t>
            </a:r>
          </a:p>
          <a:p>
            <a:pPr>
              <a:defRPr sz="2400"/>
            </a:pPr>
            <a:r>
              <a:rPr dirty="0"/>
              <a:t>&lt;/</a:t>
            </a:r>
            <a:r>
              <a:rPr dirty="0" err="1"/>
              <a:t>ul</a:t>
            </a:r>
            <a:r>
              <a:rPr dirty="0"/>
              <a:t>&gt;</a:t>
            </a:r>
          </a:p>
        </p:txBody>
      </p:sp>
      <p:sp>
        <p:nvSpPr>
          <p:cNvPr id="278" name="Shape 278"/>
          <p:cNvSpPr/>
          <p:nvPr/>
        </p:nvSpPr>
        <p:spPr>
          <a:xfrm>
            <a:off x="4164507" y="2597322"/>
            <a:ext cx="1337314" cy="641710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79" name="Shape 279"/>
          <p:cNvSpPr/>
          <p:nvPr/>
        </p:nvSpPr>
        <p:spPr>
          <a:xfrm flipV="1">
            <a:off x="4163155" y="3555998"/>
            <a:ext cx="1338667" cy="58713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BE7257-6DBE-E849-88E8-3D6F763CF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70" y="776764"/>
            <a:ext cx="1611059" cy="23389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923EFB0-B35B-7749-8C68-AE33715CA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849563"/>
            <a:ext cx="1942174" cy="2330608"/>
          </a:xfrm>
          <a:prstGeom prst="rect">
            <a:avLst/>
          </a:prstGeom>
        </p:spPr>
      </p:pic>
      <p:sp>
        <p:nvSpPr>
          <p:cNvPr id="13" name="Shape 265">
            <a:extLst>
              <a:ext uri="{FF2B5EF4-FFF2-40B4-BE49-F238E27FC236}">
                <a16:creationId xmlns:a16="http://schemas.microsoft.com/office/drawing/2014/main" id="{A68C194D-4F2F-EC40-8A29-CF12D1A4099C}"/>
              </a:ext>
            </a:extLst>
          </p:cNvPr>
          <p:cNvSpPr/>
          <p:nvPr/>
        </p:nvSpPr>
        <p:spPr>
          <a:xfrm>
            <a:off x="2365828" y="913356"/>
            <a:ext cx="3692674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On the Pulse of Morning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I Know Why the Caged Bird Sings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And Still I Rise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  <p:sp>
        <p:nvSpPr>
          <p:cNvPr id="14" name="Shape 266">
            <a:extLst>
              <a:ext uri="{FF2B5EF4-FFF2-40B4-BE49-F238E27FC236}">
                <a16:creationId xmlns:a16="http://schemas.microsoft.com/office/drawing/2014/main" id="{03B2C636-53CA-EE48-A020-21874B8EF078}"/>
              </a:ext>
            </a:extLst>
          </p:cNvPr>
          <p:cNvSpPr/>
          <p:nvPr/>
        </p:nvSpPr>
        <p:spPr>
          <a:xfrm>
            <a:off x="2546874" y="4558239"/>
            <a:ext cx="3929918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Free Will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Pieces of a Man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The Revolution will not be Televised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Anne writes her own stuff…</a:t>
            </a:r>
            <a:endParaRPr dirty="0"/>
          </a:p>
        </p:txBody>
      </p:sp>
      <p:sp>
        <p:nvSpPr>
          <p:cNvPr id="283" name="Shape 283"/>
          <p:cNvSpPr/>
          <p:nvPr/>
        </p:nvSpPr>
        <p:spPr>
          <a:xfrm>
            <a:off x="2490478" y="2857357"/>
            <a:ext cx="4507223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36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3CA61D-B853-AD4E-8455-53993AA26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26" y="2603498"/>
            <a:ext cx="1828800" cy="1651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48D72F-C490-074E-B420-B5C3BB44675C}"/>
              </a:ext>
            </a:extLst>
          </p:cNvPr>
          <p:cNvSpPr/>
          <p:nvPr/>
        </p:nvSpPr>
        <p:spPr>
          <a:xfrm>
            <a:off x="2286000" y="2459504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&lt;li&gt;The Double Image&lt;/li&gt;</a:t>
            </a:r>
            <a:br>
              <a:rPr lang="en-US" dirty="0"/>
            </a:br>
            <a:r>
              <a:rPr lang="en-US" dirty="0"/>
              <a:t>    &lt;li&gt;Heart’s Needle&lt;/li&gt;</a:t>
            </a:r>
            <a:br>
              <a:rPr lang="en-US" dirty="0"/>
            </a:br>
            <a:r>
              <a:rPr lang="en-US" dirty="0"/>
              <a:t>    &lt;li&gt;Baby Picture&lt;/li&gt;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xfrm>
            <a:off x="304800" y="-1"/>
            <a:ext cx="6368374" cy="65385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Anne overwrites work of her teammates…</a:t>
            </a:r>
            <a:endParaRPr dirty="0"/>
          </a:p>
        </p:txBody>
      </p:sp>
      <p:sp>
        <p:nvSpPr>
          <p:cNvPr id="287" name="Shape 287"/>
          <p:cNvSpPr/>
          <p:nvPr/>
        </p:nvSpPr>
        <p:spPr>
          <a:xfrm>
            <a:off x="3665682" y="1199264"/>
            <a:ext cx="3668115" cy="1789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000" b="1">
                <a:latin typeface="Arial"/>
                <a:ea typeface="Arial"/>
                <a:cs typeface="Arial"/>
                <a:sym typeface="Arial"/>
              </a:defRPr>
            </a:pPr>
            <a:r>
              <a:t>Delete. Delete. Delete. Delete.</a:t>
            </a:r>
          </a:p>
          <a:p>
            <a:pPr>
              <a:defRPr sz="4000" b="1">
                <a:latin typeface="Arial"/>
                <a:ea typeface="Arial"/>
                <a:cs typeface="Arial"/>
                <a:sym typeface="Arial"/>
              </a:defRPr>
            </a:pPr>
            <a:r>
              <a:t>Delete. Delete</a:t>
            </a:r>
          </a:p>
        </p:txBody>
      </p:sp>
      <p:sp>
        <p:nvSpPr>
          <p:cNvPr id="288" name="Shape 288"/>
          <p:cNvSpPr/>
          <p:nvPr/>
        </p:nvSpPr>
        <p:spPr>
          <a:xfrm>
            <a:off x="5389283" y="3715329"/>
            <a:ext cx="3655805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&lt;li&gt;The Double Image&lt;/li&gt;</a:t>
            </a:r>
            <a:br>
              <a:rPr lang="en-US" dirty="0"/>
            </a:br>
            <a:r>
              <a:rPr lang="en-US" dirty="0"/>
              <a:t>    &lt;li&gt;</a:t>
            </a:r>
            <a:r>
              <a:rPr lang="en-US" sz="2400" dirty="0"/>
              <a:t>45 Mercy Street</a:t>
            </a:r>
            <a:r>
              <a:rPr lang="en-US" dirty="0"/>
              <a:t>&lt;/li&gt;</a:t>
            </a:r>
            <a:br>
              <a:rPr lang="en-US" dirty="0"/>
            </a:br>
            <a:r>
              <a:rPr lang="en-US" dirty="0"/>
              <a:t>    &lt;li&gt;The Road Back&lt;/li&gt;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sp>
        <p:nvSpPr>
          <p:cNvPr id="289" name="Shape 289"/>
          <p:cNvSpPr/>
          <p:nvPr/>
        </p:nvSpPr>
        <p:spPr>
          <a:xfrm>
            <a:off x="654049" y="3715329"/>
            <a:ext cx="232210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&lt;li&gt;Poems&lt;/li&gt;</a:t>
            </a:r>
            <a:br>
              <a:rPr lang="en-US" dirty="0"/>
            </a:br>
            <a:r>
              <a:rPr lang="en-US" dirty="0"/>
              <a:t>    &lt;li&gt;Albums&lt;/li&gt;</a:t>
            </a:r>
            <a:br>
              <a:rPr lang="en-US" dirty="0"/>
            </a:br>
            <a:r>
              <a:rPr lang="en-US" dirty="0"/>
              <a:t>    &lt;li&gt;Songs&lt;/li&gt;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sp>
        <p:nvSpPr>
          <p:cNvPr id="290" name="Shape 290"/>
          <p:cNvSpPr/>
          <p:nvPr/>
        </p:nvSpPr>
        <p:spPr>
          <a:xfrm>
            <a:off x="850900" y="4305300"/>
            <a:ext cx="2787652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1" name="Shape 291"/>
          <p:cNvSpPr/>
          <p:nvPr/>
        </p:nvSpPr>
        <p:spPr>
          <a:xfrm>
            <a:off x="977900" y="4660900"/>
            <a:ext cx="2787651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2" name="Shape 292"/>
          <p:cNvSpPr/>
          <p:nvPr/>
        </p:nvSpPr>
        <p:spPr>
          <a:xfrm>
            <a:off x="1104900" y="5016500"/>
            <a:ext cx="2787651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3" name="Shape 293"/>
          <p:cNvSpPr/>
          <p:nvPr/>
        </p:nvSpPr>
        <p:spPr>
          <a:xfrm>
            <a:off x="634999" y="3949700"/>
            <a:ext cx="709631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4" name="Shape 294"/>
          <p:cNvSpPr/>
          <p:nvPr/>
        </p:nvSpPr>
        <p:spPr>
          <a:xfrm>
            <a:off x="673340" y="5372470"/>
            <a:ext cx="872899" cy="2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4113272" y="3964249"/>
            <a:ext cx="1055292" cy="1270002"/>
          </a:xfrm>
          <a:prstGeom prst="rightArrow">
            <a:avLst>
              <a:gd name="adj1" fmla="val 32000"/>
              <a:gd name="adj2" fmla="val 77021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CDEA47-00E4-C745-B4DF-177625B8C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239" y="1337583"/>
            <a:ext cx="1828800" cy="1651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6BE3267-D5E5-2641-97B2-8DD5E22B2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74" y="4579619"/>
            <a:ext cx="1487450" cy="17849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FF0A08-0A75-3F46-9F2A-9212F4706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73" y="1043288"/>
            <a:ext cx="1142420" cy="1658567"/>
          </a:xfrm>
          <a:prstGeom prst="rect">
            <a:avLst/>
          </a:prstGeom>
        </p:spPr>
      </p:pic>
      <p:sp>
        <p:nvSpPr>
          <p:cNvPr id="298" name="Shape 29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Group Project</a:t>
            </a:r>
          </a:p>
        </p:txBody>
      </p:sp>
      <p:sp>
        <p:nvSpPr>
          <p:cNvPr id="301" name="Shape 301"/>
          <p:cNvSpPr/>
          <p:nvPr/>
        </p:nvSpPr>
        <p:spPr>
          <a:xfrm>
            <a:off x="2272270" y="974393"/>
            <a:ext cx="6558644" cy="1520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000" b="1" u="sng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Lesson: </a:t>
            </a:r>
          </a:p>
          <a:p>
            <a:pPr>
              <a:defRPr sz="30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You should use Version Control.</a:t>
            </a:r>
          </a:p>
          <a:p>
            <a:pPr>
              <a:defRPr sz="15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….and watch your teammates’ work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2A3E48D-F7DF-8A41-BCA4-ECEADBD50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798" y="2815237"/>
            <a:ext cx="1828800" cy="1651000"/>
          </a:xfrm>
          <a:prstGeom prst="rect">
            <a:avLst/>
          </a:prstGeom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D8DD6773-E659-254C-B91F-A24573200ADE}"/>
              </a:ext>
            </a:extLst>
          </p:cNvPr>
          <p:cNvSpPr/>
          <p:nvPr/>
        </p:nvSpPr>
        <p:spPr>
          <a:xfrm>
            <a:off x="3040063" y="3180956"/>
            <a:ext cx="3949430" cy="1634486"/>
          </a:xfrm>
          <a:prstGeom prst="wedgeRoundRectCallout">
            <a:avLst>
              <a:gd name="adj1" fmla="val -89564"/>
              <a:gd name="adj2" fmla="val -14486"/>
              <a:gd name="adj3" fmla="val 16667"/>
            </a:avLst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r>
              <a:rPr lang="en-US" dirty="0"/>
              <a:t>Today we fret and pull </a:t>
            </a:r>
            <a:br>
              <a:rPr lang="en-US" dirty="0"/>
            </a:br>
            <a:r>
              <a:rPr lang="en-US" dirty="0"/>
              <a:t>on wheels, ignore our regular loss </a:t>
            </a:r>
            <a:br>
              <a:rPr lang="en-US" dirty="0"/>
            </a:br>
            <a:r>
              <a:rPr lang="en-US" dirty="0"/>
              <a:t>of time…</a:t>
            </a:r>
          </a:p>
          <a:p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…or maybe we should just use </a:t>
            </a:r>
            <a:r>
              <a:rPr kumimoji="0" lang="en-U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git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Version Control</a:t>
            </a:r>
          </a:p>
        </p:txBody>
      </p:sp>
      <p:sp>
        <p:nvSpPr>
          <p:cNvPr id="312" name="Shape 312"/>
          <p:cNvSpPr/>
          <p:nvPr/>
        </p:nvSpPr>
        <p:spPr>
          <a:xfrm>
            <a:off x="443344" y="914399"/>
            <a:ext cx="8229601" cy="5769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r>
              <a:t>Git Version Control:</a:t>
            </a:r>
            <a:br/>
            <a:r>
              <a:rPr b="0" u="none"/>
              <a:t>Provides a organized system for managing code for when multiple developers work on a project </a:t>
            </a:r>
            <a:endParaRPr sz="2400"/>
          </a:p>
          <a:p>
            <a:pPr indent="228600" defTabSz="685800"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at the same time.</a:t>
            </a: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r>
              <a:t>The Benefits of Git:</a:t>
            </a: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742950" indent="-514350" defTabSz="685800">
              <a:buSzPct val="100000"/>
              <a:buAutoNum type="arabicPeriod"/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A process for resolving conflicts in code.</a:t>
            </a:r>
            <a:endParaRPr sz="2400"/>
          </a:p>
          <a:p>
            <a:pPr marL="742950" indent="-514350" defTabSz="685800">
              <a:buSzPct val="100000"/>
              <a:buAutoNum type="arabicPeriod"/>
              <a:defRPr sz="28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742950" indent="-514350" defTabSz="685800">
              <a:buSzPct val="100000"/>
              <a:buAutoNum type="arabicPeriod" startAt="2"/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Version History.</a:t>
            </a:r>
            <a:endParaRPr sz="2400"/>
          </a:p>
          <a:p>
            <a:pPr marL="742950" indent="-514350" defTabSz="685800">
              <a:buSzPct val="100000"/>
              <a:buAutoNum type="arabicPeriod" startAt="2"/>
              <a:defRPr sz="28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indent="228600" defTabSz="685800">
              <a:defRPr sz="28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Group Project</a:t>
            </a:r>
          </a:p>
        </p:txBody>
      </p:sp>
      <p:sp>
        <p:nvSpPr>
          <p:cNvPr id="316" name="Shape 316"/>
          <p:cNvSpPr/>
          <p:nvPr/>
        </p:nvSpPr>
        <p:spPr>
          <a:xfrm>
            <a:off x="3550451" y="5778379"/>
            <a:ext cx="1567092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Anne’s branch</a:t>
            </a:r>
            <a:endParaRPr dirty="0"/>
          </a:p>
        </p:txBody>
      </p:sp>
      <p:sp>
        <p:nvSpPr>
          <p:cNvPr id="317" name="Shape 317"/>
          <p:cNvSpPr/>
          <p:nvPr/>
        </p:nvSpPr>
        <p:spPr>
          <a:xfrm>
            <a:off x="582411" y="5784520"/>
            <a:ext cx="1512590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Maya’s</a:t>
            </a:r>
            <a:r>
              <a:rPr dirty="0"/>
              <a:t> branch</a:t>
            </a:r>
          </a:p>
        </p:txBody>
      </p:sp>
      <p:sp>
        <p:nvSpPr>
          <p:cNvPr id="319" name="Shape 319"/>
          <p:cNvSpPr/>
          <p:nvPr/>
        </p:nvSpPr>
        <p:spPr>
          <a:xfrm>
            <a:off x="4077653" y="1232798"/>
            <a:ext cx="1268095" cy="12719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1" y="0"/>
                </a:moveTo>
                <a:cubicBezTo>
                  <a:pt x="7949" y="0"/>
                  <a:pt x="5266" y="392"/>
                  <a:pt x="3255" y="1111"/>
                </a:cubicBezTo>
                <a:cubicBezTo>
                  <a:pt x="1360" y="1787"/>
                  <a:pt x="273" y="2685"/>
                  <a:pt x="273" y="3572"/>
                </a:cubicBezTo>
                <a:cubicBezTo>
                  <a:pt x="273" y="4460"/>
                  <a:pt x="1360" y="5360"/>
                  <a:pt x="3255" y="6035"/>
                </a:cubicBezTo>
                <a:cubicBezTo>
                  <a:pt x="5266" y="6749"/>
                  <a:pt x="7949" y="7147"/>
                  <a:pt x="10801" y="7147"/>
                </a:cubicBezTo>
                <a:cubicBezTo>
                  <a:pt x="13652" y="7147"/>
                  <a:pt x="16334" y="6754"/>
                  <a:pt x="18345" y="6035"/>
                </a:cubicBezTo>
                <a:cubicBezTo>
                  <a:pt x="20240" y="5360"/>
                  <a:pt x="21327" y="4460"/>
                  <a:pt x="21327" y="3572"/>
                </a:cubicBezTo>
                <a:cubicBezTo>
                  <a:pt x="21327" y="2685"/>
                  <a:pt x="20240" y="1787"/>
                  <a:pt x="18345" y="1111"/>
                </a:cubicBezTo>
                <a:cubicBezTo>
                  <a:pt x="16334" y="398"/>
                  <a:pt x="13652" y="0"/>
                  <a:pt x="10801" y="0"/>
                </a:cubicBezTo>
                <a:close/>
                <a:moveTo>
                  <a:pt x="12" y="4505"/>
                </a:moveTo>
                <a:lnTo>
                  <a:pt x="12" y="5914"/>
                </a:lnTo>
                <a:cubicBezTo>
                  <a:pt x="12" y="8033"/>
                  <a:pt x="4846" y="9754"/>
                  <a:pt x="10811" y="9754"/>
                </a:cubicBezTo>
                <a:cubicBezTo>
                  <a:pt x="16776" y="9754"/>
                  <a:pt x="21600" y="8039"/>
                  <a:pt x="21600" y="5914"/>
                </a:cubicBezTo>
                <a:lnTo>
                  <a:pt x="21600" y="4505"/>
                </a:lnTo>
                <a:cubicBezTo>
                  <a:pt x="21136" y="5284"/>
                  <a:pt x="20088" y="5991"/>
                  <a:pt x="18531" y="6541"/>
                </a:cubicBezTo>
                <a:cubicBezTo>
                  <a:pt x="16460" y="7276"/>
                  <a:pt x="13718" y="7679"/>
                  <a:pt x="10806" y="7679"/>
                </a:cubicBezTo>
                <a:cubicBezTo>
                  <a:pt x="7894" y="7679"/>
                  <a:pt x="5146" y="7276"/>
                  <a:pt x="3081" y="6541"/>
                </a:cubicBezTo>
                <a:cubicBezTo>
                  <a:pt x="1524" y="5985"/>
                  <a:pt x="476" y="5284"/>
                  <a:pt x="12" y="4505"/>
                </a:cubicBezTo>
                <a:close/>
                <a:moveTo>
                  <a:pt x="0" y="7320"/>
                </a:moveTo>
                <a:lnTo>
                  <a:pt x="0" y="8284"/>
                </a:lnTo>
                <a:cubicBezTo>
                  <a:pt x="0" y="10402"/>
                  <a:pt x="4836" y="12123"/>
                  <a:pt x="10801" y="12123"/>
                </a:cubicBezTo>
                <a:cubicBezTo>
                  <a:pt x="16766" y="12123"/>
                  <a:pt x="21600" y="10408"/>
                  <a:pt x="21600" y="8284"/>
                </a:cubicBezTo>
                <a:lnTo>
                  <a:pt x="21600" y="7320"/>
                </a:lnTo>
                <a:cubicBezTo>
                  <a:pt x="21458" y="7495"/>
                  <a:pt x="21295" y="7664"/>
                  <a:pt x="21098" y="7827"/>
                </a:cubicBezTo>
                <a:cubicBezTo>
                  <a:pt x="20508" y="8329"/>
                  <a:pt x="19672" y="8769"/>
                  <a:pt x="18618" y="9145"/>
                </a:cubicBezTo>
                <a:cubicBezTo>
                  <a:pt x="16520" y="9891"/>
                  <a:pt x="13745" y="10299"/>
                  <a:pt x="10801" y="10299"/>
                </a:cubicBezTo>
                <a:cubicBezTo>
                  <a:pt x="7856" y="10299"/>
                  <a:pt x="5080" y="9891"/>
                  <a:pt x="2982" y="9145"/>
                </a:cubicBezTo>
                <a:cubicBezTo>
                  <a:pt x="1928" y="8769"/>
                  <a:pt x="1099" y="8329"/>
                  <a:pt x="504" y="7827"/>
                </a:cubicBezTo>
                <a:cubicBezTo>
                  <a:pt x="307" y="7664"/>
                  <a:pt x="142" y="7495"/>
                  <a:pt x="0" y="7320"/>
                </a:cubicBezTo>
                <a:close/>
                <a:moveTo>
                  <a:pt x="0" y="9689"/>
                </a:moveTo>
                <a:lnTo>
                  <a:pt x="0" y="10653"/>
                </a:lnTo>
                <a:cubicBezTo>
                  <a:pt x="0" y="12771"/>
                  <a:pt x="4836" y="14492"/>
                  <a:pt x="10801" y="14492"/>
                </a:cubicBezTo>
                <a:cubicBezTo>
                  <a:pt x="16766" y="14492"/>
                  <a:pt x="21600" y="12777"/>
                  <a:pt x="21600" y="10653"/>
                </a:cubicBezTo>
                <a:lnTo>
                  <a:pt x="21600" y="9689"/>
                </a:lnTo>
                <a:cubicBezTo>
                  <a:pt x="21458" y="9864"/>
                  <a:pt x="21295" y="10033"/>
                  <a:pt x="21098" y="10197"/>
                </a:cubicBezTo>
                <a:cubicBezTo>
                  <a:pt x="20508" y="10698"/>
                  <a:pt x="19672" y="11138"/>
                  <a:pt x="18618" y="11514"/>
                </a:cubicBezTo>
                <a:cubicBezTo>
                  <a:pt x="16520" y="12260"/>
                  <a:pt x="13745" y="12668"/>
                  <a:pt x="10801" y="12668"/>
                </a:cubicBezTo>
                <a:cubicBezTo>
                  <a:pt x="7856" y="12668"/>
                  <a:pt x="5080" y="12260"/>
                  <a:pt x="2982" y="11514"/>
                </a:cubicBezTo>
                <a:cubicBezTo>
                  <a:pt x="1928" y="11138"/>
                  <a:pt x="1099" y="10698"/>
                  <a:pt x="504" y="10197"/>
                </a:cubicBezTo>
                <a:cubicBezTo>
                  <a:pt x="307" y="10033"/>
                  <a:pt x="142" y="9864"/>
                  <a:pt x="0" y="9689"/>
                </a:cubicBezTo>
                <a:close/>
                <a:moveTo>
                  <a:pt x="0" y="12059"/>
                </a:moveTo>
                <a:lnTo>
                  <a:pt x="0" y="13022"/>
                </a:lnTo>
                <a:cubicBezTo>
                  <a:pt x="0" y="15141"/>
                  <a:pt x="4836" y="16862"/>
                  <a:pt x="10801" y="16862"/>
                </a:cubicBezTo>
                <a:cubicBezTo>
                  <a:pt x="16766" y="16862"/>
                  <a:pt x="21600" y="15146"/>
                  <a:pt x="21600" y="13022"/>
                </a:cubicBezTo>
                <a:lnTo>
                  <a:pt x="21600" y="12059"/>
                </a:lnTo>
                <a:cubicBezTo>
                  <a:pt x="21458" y="12233"/>
                  <a:pt x="21295" y="12402"/>
                  <a:pt x="21098" y="12566"/>
                </a:cubicBezTo>
                <a:cubicBezTo>
                  <a:pt x="20508" y="13067"/>
                  <a:pt x="19672" y="13507"/>
                  <a:pt x="18618" y="13883"/>
                </a:cubicBezTo>
                <a:cubicBezTo>
                  <a:pt x="16520" y="14629"/>
                  <a:pt x="13745" y="15037"/>
                  <a:pt x="10801" y="15037"/>
                </a:cubicBezTo>
                <a:cubicBezTo>
                  <a:pt x="7856" y="15037"/>
                  <a:pt x="5080" y="14629"/>
                  <a:pt x="2982" y="13883"/>
                </a:cubicBezTo>
                <a:cubicBezTo>
                  <a:pt x="1928" y="13507"/>
                  <a:pt x="1099" y="13067"/>
                  <a:pt x="504" y="12566"/>
                </a:cubicBezTo>
                <a:cubicBezTo>
                  <a:pt x="307" y="12402"/>
                  <a:pt x="142" y="12233"/>
                  <a:pt x="0" y="12059"/>
                </a:cubicBezTo>
                <a:close/>
                <a:moveTo>
                  <a:pt x="0" y="14428"/>
                </a:moveTo>
                <a:lnTo>
                  <a:pt x="0" y="15391"/>
                </a:lnTo>
                <a:cubicBezTo>
                  <a:pt x="0" y="17510"/>
                  <a:pt x="4836" y="19231"/>
                  <a:pt x="10801" y="19231"/>
                </a:cubicBezTo>
                <a:cubicBezTo>
                  <a:pt x="16766" y="19231"/>
                  <a:pt x="21600" y="17515"/>
                  <a:pt x="21600" y="15391"/>
                </a:cubicBezTo>
                <a:lnTo>
                  <a:pt x="21600" y="14428"/>
                </a:lnTo>
                <a:cubicBezTo>
                  <a:pt x="21458" y="14602"/>
                  <a:pt x="21295" y="14772"/>
                  <a:pt x="21098" y="14935"/>
                </a:cubicBezTo>
                <a:cubicBezTo>
                  <a:pt x="20508" y="15436"/>
                  <a:pt x="19672" y="15877"/>
                  <a:pt x="18618" y="16252"/>
                </a:cubicBezTo>
                <a:cubicBezTo>
                  <a:pt x="16520" y="16998"/>
                  <a:pt x="13745" y="17406"/>
                  <a:pt x="10801" y="17406"/>
                </a:cubicBezTo>
                <a:cubicBezTo>
                  <a:pt x="7856" y="17406"/>
                  <a:pt x="5080" y="16998"/>
                  <a:pt x="2982" y="16252"/>
                </a:cubicBezTo>
                <a:cubicBezTo>
                  <a:pt x="1928" y="15877"/>
                  <a:pt x="1099" y="15436"/>
                  <a:pt x="504" y="14935"/>
                </a:cubicBezTo>
                <a:cubicBezTo>
                  <a:pt x="307" y="14772"/>
                  <a:pt x="142" y="14602"/>
                  <a:pt x="0" y="14428"/>
                </a:cubicBezTo>
                <a:close/>
                <a:moveTo>
                  <a:pt x="0" y="16797"/>
                </a:moveTo>
                <a:lnTo>
                  <a:pt x="0" y="17760"/>
                </a:lnTo>
                <a:cubicBezTo>
                  <a:pt x="0" y="19879"/>
                  <a:pt x="4836" y="21600"/>
                  <a:pt x="10801" y="21600"/>
                </a:cubicBezTo>
                <a:cubicBezTo>
                  <a:pt x="16766" y="21600"/>
                  <a:pt x="21600" y="19879"/>
                  <a:pt x="21600" y="17760"/>
                </a:cubicBezTo>
                <a:lnTo>
                  <a:pt x="21600" y="16797"/>
                </a:lnTo>
                <a:cubicBezTo>
                  <a:pt x="21458" y="16971"/>
                  <a:pt x="21295" y="17141"/>
                  <a:pt x="21098" y="17304"/>
                </a:cubicBezTo>
                <a:cubicBezTo>
                  <a:pt x="20508" y="17805"/>
                  <a:pt x="19672" y="18246"/>
                  <a:pt x="18618" y="18622"/>
                </a:cubicBezTo>
                <a:cubicBezTo>
                  <a:pt x="16520" y="19368"/>
                  <a:pt x="13745" y="19775"/>
                  <a:pt x="10801" y="19775"/>
                </a:cubicBezTo>
                <a:cubicBezTo>
                  <a:pt x="7856" y="19775"/>
                  <a:pt x="5080" y="19368"/>
                  <a:pt x="2982" y="18622"/>
                </a:cubicBezTo>
                <a:cubicBezTo>
                  <a:pt x="1928" y="18246"/>
                  <a:pt x="1099" y="17805"/>
                  <a:pt x="504" y="17304"/>
                </a:cubicBezTo>
                <a:cubicBezTo>
                  <a:pt x="307" y="17141"/>
                  <a:pt x="142" y="16971"/>
                  <a:pt x="0" y="16797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320" name="Shape 320"/>
          <p:cNvSpPr/>
          <p:nvPr/>
        </p:nvSpPr>
        <p:spPr>
          <a:xfrm flipH="1">
            <a:off x="2537403" y="3073867"/>
            <a:ext cx="1670179" cy="95670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21" name="Shape 321"/>
          <p:cNvSpPr/>
          <p:nvPr/>
        </p:nvSpPr>
        <p:spPr>
          <a:xfrm>
            <a:off x="4570031" y="3062846"/>
            <a:ext cx="2" cy="919226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3873425" y="2621497"/>
            <a:ext cx="1730236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t>Personal branch</a:t>
            </a:r>
          </a:p>
        </p:txBody>
      </p:sp>
      <p:sp>
        <p:nvSpPr>
          <p:cNvPr id="323" name="Shape 323"/>
          <p:cNvSpPr/>
          <p:nvPr/>
        </p:nvSpPr>
        <p:spPr>
          <a:xfrm>
            <a:off x="3935040" y="694554"/>
            <a:ext cx="1553316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t>Master Branch</a:t>
            </a:r>
          </a:p>
        </p:txBody>
      </p:sp>
      <p:sp>
        <p:nvSpPr>
          <p:cNvPr id="325" name="Shape 325"/>
          <p:cNvSpPr/>
          <p:nvPr/>
        </p:nvSpPr>
        <p:spPr>
          <a:xfrm>
            <a:off x="6519515" y="5769131"/>
            <a:ext cx="131061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 branch</a:t>
            </a:r>
            <a:endParaRPr dirty="0"/>
          </a:p>
        </p:txBody>
      </p:sp>
      <p:sp>
        <p:nvSpPr>
          <p:cNvPr id="326" name="Shape 326"/>
          <p:cNvSpPr/>
          <p:nvPr/>
        </p:nvSpPr>
        <p:spPr>
          <a:xfrm>
            <a:off x="5295898" y="3132376"/>
            <a:ext cx="1212609" cy="60410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27" name="Shape 327"/>
          <p:cNvSpPr/>
          <p:nvPr/>
        </p:nvSpPr>
        <p:spPr>
          <a:xfrm>
            <a:off x="6144381" y="1718679"/>
            <a:ext cx="2634701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i="1"/>
            </a:lvl1pPr>
          </a:lstStyle>
          <a:p>
            <a:r>
              <a:t>‘Branch’ = personal copy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A2D7C16-E57B-6841-B3ED-F66235A8B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71" y="4074731"/>
            <a:ext cx="1142420" cy="16585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D14265B-28EF-7D41-810C-C6D681F7D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556" y="4030473"/>
            <a:ext cx="1828800" cy="1651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D42FD3-D2DD-0849-8B4C-21865F698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1096" y="3899567"/>
            <a:ext cx="1487450" cy="17849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It’s Okay!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1DFD6A-2330-B14F-BB64-9A2BF5130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2" y="789697"/>
            <a:ext cx="8289453" cy="55372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CB105A-FE6B-B040-867C-CA81A2DC07F9}"/>
              </a:ext>
            </a:extLst>
          </p:cNvPr>
          <p:cNvSpPr txBox="1"/>
          <p:nvPr/>
        </p:nvSpPr>
        <p:spPr>
          <a:xfrm>
            <a:off x="7297575" y="6080704"/>
            <a:ext cx="1374500" cy="2462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Flickr: welcometolearn</a:t>
            </a:r>
          </a:p>
        </p:txBody>
      </p:sp>
      <p:sp>
        <p:nvSpPr>
          <p:cNvPr id="4" name="Cloud Callout 3">
            <a:extLst>
              <a:ext uri="{FF2B5EF4-FFF2-40B4-BE49-F238E27FC236}">
                <a16:creationId xmlns:a16="http://schemas.microsoft.com/office/drawing/2014/main" id="{0D1C409C-03AF-D847-9285-9D37391A2203}"/>
              </a:ext>
            </a:extLst>
          </p:cNvPr>
          <p:cNvSpPr/>
          <p:nvPr/>
        </p:nvSpPr>
        <p:spPr>
          <a:xfrm flipH="1">
            <a:off x="604908" y="1158661"/>
            <a:ext cx="2435155" cy="983867"/>
          </a:xfrm>
          <a:prstGeom prst="cloudCallout">
            <a:avLst>
              <a:gd name="adj1" fmla="val -61179"/>
              <a:gd name="adj2" fmla="val 65466"/>
            </a:avLst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How do I do this again?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team goes to work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E25604-6C6F-A440-98D5-F4EC59583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70" y="776764"/>
            <a:ext cx="1611059" cy="23389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28662D-6D32-F54B-B4D9-60366A9FD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849563"/>
            <a:ext cx="1942174" cy="2330608"/>
          </a:xfrm>
          <a:prstGeom prst="rect">
            <a:avLst/>
          </a:prstGeom>
        </p:spPr>
      </p:pic>
      <p:sp>
        <p:nvSpPr>
          <p:cNvPr id="13" name="Shape 265">
            <a:extLst>
              <a:ext uri="{FF2B5EF4-FFF2-40B4-BE49-F238E27FC236}">
                <a16:creationId xmlns:a16="http://schemas.microsoft.com/office/drawing/2014/main" id="{798CDD59-9495-DB40-B98B-60F3F523E95E}"/>
              </a:ext>
            </a:extLst>
          </p:cNvPr>
          <p:cNvSpPr/>
          <p:nvPr/>
        </p:nvSpPr>
        <p:spPr>
          <a:xfrm>
            <a:off x="2365828" y="913356"/>
            <a:ext cx="3692674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On the Pulse of Morning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I Know Why the Caged Bird Sings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And Still I Rise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  <p:sp>
        <p:nvSpPr>
          <p:cNvPr id="14" name="Shape 266">
            <a:extLst>
              <a:ext uri="{FF2B5EF4-FFF2-40B4-BE49-F238E27FC236}">
                <a16:creationId xmlns:a16="http://schemas.microsoft.com/office/drawing/2014/main" id="{80CB26DC-F009-4843-9E57-98F61334E014}"/>
              </a:ext>
            </a:extLst>
          </p:cNvPr>
          <p:cNvSpPr/>
          <p:nvPr/>
        </p:nvSpPr>
        <p:spPr>
          <a:xfrm>
            <a:off x="2546874" y="4558239"/>
            <a:ext cx="3929918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Free Will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Pieces of a Man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The Revolution will not be Televised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 </a:t>
            </a:r>
            <a:r>
              <a:rPr dirty="0"/>
              <a:t>pushes first</a:t>
            </a:r>
          </a:p>
        </p:txBody>
      </p:sp>
      <p:sp>
        <p:nvSpPr>
          <p:cNvPr id="337" name="Shape 337"/>
          <p:cNvSpPr/>
          <p:nvPr/>
        </p:nvSpPr>
        <p:spPr>
          <a:xfrm>
            <a:off x="2462633" y="1061591"/>
            <a:ext cx="1476074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Copy</a:t>
            </a:r>
          </a:p>
        </p:txBody>
      </p:sp>
      <p:sp>
        <p:nvSpPr>
          <p:cNvPr id="338" name="Shape 338"/>
          <p:cNvSpPr/>
          <p:nvPr/>
        </p:nvSpPr>
        <p:spPr>
          <a:xfrm>
            <a:off x="1934536" y="5820092"/>
            <a:ext cx="172098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Maya’s </a:t>
            </a:r>
            <a:r>
              <a:rPr dirty="0"/>
              <a:t>Branch</a:t>
            </a:r>
          </a:p>
        </p:txBody>
      </p:sp>
      <p:pic>
        <p:nvPicPr>
          <p:cNvPr id="339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8096" y="15125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Shape 340"/>
          <p:cNvSpPr/>
          <p:nvPr/>
        </p:nvSpPr>
        <p:spPr>
          <a:xfrm>
            <a:off x="2693384" y="24227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pic>
        <p:nvPicPr>
          <p:cNvPr id="341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2893" y="4931243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42" name="Shape 342"/>
          <p:cNvSpPr/>
          <p:nvPr/>
        </p:nvSpPr>
        <p:spPr>
          <a:xfrm rot="16200000">
            <a:off x="1727855" y="3638425"/>
            <a:ext cx="2572938" cy="1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5400" y="0"/>
                  <a:pt x="10800" y="5400"/>
                  <a:pt x="10800" y="10801"/>
                </a:cubicBezTo>
                <a:cubicBezTo>
                  <a:pt x="10800" y="16200"/>
                  <a:pt x="16200" y="21600"/>
                  <a:pt x="21600" y="21600"/>
                </a:cubicBezTo>
              </a:path>
            </a:pathLst>
          </a:cu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4307656" y="3077416"/>
            <a:ext cx="3833045" cy="954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Maya </a:t>
            </a:r>
            <a:r>
              <a:rPr b="1" dirty="0"/>
              <a:t>pushes (uploads) </a:t>
            </a:r>
            <a:r>
              <a:rPr lang="en-US" dirty="0"/>
              <a:t>her</a:t>
            </a:r>
            <a:r>
              <a:rPr dirty="0"/>
              <a:t> code changes into the main branch.</a:t>
            </a:r>
          </a:p>
          <a:p>
            <a:pPr>
              <a:defRPr sz="1400" u="sng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1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 code conflicts.</a:t>
            </a:r>
            <a:r>
              <a:rPr b="0" dirty="0"/>
              <a:t>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44C66D-E42C-FC44-8BD6-AFC570D2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17" y="4496171"/>
            <a:ext cx="1281251" cy="17509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Gil’s</a:t>
            </a:r>
            <a:r>
              <a:rPr dirty="0"/>
              <a:t> edits are ready</a:t>
            </a:r>
          </a:p>
        </p:txBody>
      </p:sp>
      <p:sp>
        <p:nvSpPr>
          <p:cNvPr id="346" name="Shape 346"/>
          <p:cNvSpPr/>
          <p:nvPr/>
        </p:nvSpPr>
        <p:spPr>
          <a:xfrm>
            <a:off x="721482" y="1649728"/>
            <a:ext cx="8306726" cy="624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/>
            </a:lvl1pPr>
          </a:lstStyle>
          <a:p>
            <a:r>
              <a:t>Rule:  pull first, then push your changes</a:t>
            </a:r>
          </a:p>
        </p:txBody>
      </p:sp>
      <p:sp>
        <p:nvSpPr>
          <p:cNvPr id="347" name="Shape 347"/>
          <p:cNvSpPr/>
          <p:nvPr/>
        </p:nvSpPr>
        <p:spPr>
          <a:xfrm>
            <a:off x="3058281" y="3839835"/>
            <a:ext cx="642823" cy="624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/>
            </a:lvl1pPr>
          </a:lstStyle>
          <a:p>
            <a:r>
              <a:rPr dirty="0"/>
              <a:t>Ok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263CE3-6E26-EC43-A74D-BA952B121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638" y="2986950"/>
            <a:ext cx="1942174" cy="2330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</a:t>
            </a:r>
            <a:r>
              <a:rPr dirty="0"/>
              <a:t> pulls latest changes</a:t>
            </a:r>
          </a:p>
        </p:txBody>
      </p:sp>
      <p:sp>
        <p:nvSpPr>
          <p:cNvPr id="351" name="Shape 351"/>
          <p:cNvSpPr/>
          <p:nvPr/>
        </p:nvSpPr>
        <p:spPr>
          <a:xfrm>
            <a:off x="2945233" y="1163191"/>
            <a:ext cx="1476074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Copy</a:t>
            </a:r>
          </a:p>
        </p:txBody>
      </p:sp>
      <p:pic>
        <p:nvPicPr>
          <p:cNvPr id="352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50911" y="1578698"/>
            <a:ext cx="880837" cy="880836"/>
          </a:xfrm>
          <a:prstGeom prst="rect">
            <a:avLst/>
          </a:prstGeom>
          <a:ln w="12700">
            <a:miter lim="400000"/>
          </a:ln>
        </p:spPr>
      </p:pic>
      <p:sp>
        <p:nvSpPr>
          <p:cNvPr id="353" name="Shape 353"/>
          <p:cNvSpPr/>
          <p:nvPr/>
        </p:nvSpPr>
        <p:spPr>
          <a:xfrm>
            <a:off x="3175984" y="25243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355" name="Shape 355"/>
          <p:cNvSpPr/>
          <p:nvPr/>
        </p:nvSpPr>
        <p:spPr>
          <a:xfrm>
            <a:off x="3543298" y="2686911"/>
            <a:ext cx="2" cy="148417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56" name="Shape 356"/>
          <p:cNvSpPr/>
          <p:nvPr/>
        </p:nvSpPr>
        <p:spPr>
          <a:xfrm>
            <a:off x="2861959" y="5653018"/>
            <a:ext cx="1451675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</a:t>
            </a:r>
            <a:r>
              <a:rPr dirty="0"/>
              <a:t> Branch</a:t>
            </a:r>
          </a:p>
        </p:txBody>
      </p:sp>
      <p:pic>
        <p:nvPicPr>
          <p:cNvPr id="357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67951" y="4675270"/>
            <a:ext cx="880836" cy="880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4AD92F-6EE6-4049-A950-048ADCF6F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849563"/>
            <a:ext cx="1942174" cy="23306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</a:t>
            </a:r>
            <a:r>
              <a:rPr dirty="0"/>
              <a:t> conflicts with master branch</a:t>
            </a:r>
          </a:p>
        </p:txBody>
      </p:sp>
      <p:sp>
        <p:nvSpPr>
          <p:cNvPr id="360" name="Shape 360"/>
          <p:cNvSpPr/>
          <p:nvPr/>
        </p:nvSpPr>
        <p:spPr>
          <a:xfrm>
            <a:off x="2945233" y="1163191"/>
            <a:ext cx="1692173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Branch</a:t>
            </a:r>
          </a:p>
        </p:txBody>
      </p:sp>
      <p:pic>
        <p:nvPicPr>
          <p:cNvPr id="361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50911" y="1578698"/>
            <a:ext cx="880837" cy="880836"/>
          </a:xfrm>
          <a:prstGeom prst="rect">
            <a:avLst/>
          </a:prstGeom>
          <a:ln w="12700">
            <a:miter lim="400000"/>
          </a:ln>
        </p:spPr>
      </p:pic>
      <p:sp>
        <p:nvSpPr>
          <p:cNvPr id="362" name="Shape 362"/>
          <p:cNvSpPr/>
          <p:nvPr/>
        </p:nvSpPr>
        <p:spPr>
          <a:xfrm>
            <a:off x="3175984" y="25243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364" name="Shape 364"/>
          <p:cNvSpPr/>
          <p:nvPr/>
        </p:nvSpPr>
        <p:spPr>
          <a:xfrm>
            <a:off x="3543298" y="2686911"/>
            <a:ext cx="2" cy="148417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2549004" y="4236444"/>
            <a:ext cx="4581370" cy="1754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&lt;li&gt;On the Pulse of Morning&lt;/li&gt;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&lt;li&gt;I Know Why the Caged Bird Sings&lt;/li&gt;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&lt;li&gt;And Still I Rise&lt;/li&gt;</a:t>
            </a:r>
          </a:p>
          <a:p>
            <a:r>
              <a:rPr lang="en-US" dirty="0">
                <a:solidFill>
                  <a:srgbClr val="FF0000"/>
                </a:solidFill>
              </a:rPr>
              <a:t>&lt;li&gt;On the Pulse of Morning&lt;/li&gt;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&lt;li&gt;I Know Why the Caged Bird Sings&lt;/li&gt;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&lt;li&gt;And Still I Rise&lt;/li&gt;</a:t>
            </a:r>
          </a:p>
        </p:txBody>
      </p:sp>
      <p:sp>
        <p:nvSpPr>
          <p:cNvPr id="366" name="Shape 366"/>
          <p:cNvSpPr/>
          <p:nvPr/>
        </p:nvSpPr>
        <p:spPr>
          <a:xfrm>
            <a:off x="6983662" y="4903193"/>
            <a:ext cx="2041324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t>Git sees a conflict.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FDB54E1-C3AC-CB48-B1E6-3EC36D250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32" y="3916959"/>
            <a:ext cx="1942174" cy="2330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t>Kobe resolves</a:t>
            </a:r>
          </a:p>
        </p:txBody>
      </p:sp>
      <p:sp>
        <p:nvSpPr>
          <p:cNvPr id="369" name="Shape 369"/>
          <p:cNvSpPr/>
          <p:nvPr/>
        </p:nvSpPr>
        <p:spPr>
          <a:xfrm>
            <a:off x="5378448" y="1776189"/>
            <a:ext cx="232210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&lt;li&gt;Poems&lt;/li&gt;</a:t>
            </a:r>
            <a:br>
              <a:rPr lang="en-US" dirty="0"/>
            </a:br>
            <a:r>
              <a:rPr lang="en-US" dirty="0"/>
              <a:t>    &lt;li&gt;Albums&lt;/li&gt;</a:t>
            </a:r>
            <a:br>
              <a:rPr lang="en-US" dirty="0"/>
            </a:br>
            <a:r>
              <a:rPr lang="en-US" dirty="0"/>
              <a:t>    &lt;li&gt;Songs&lt;/li&gt;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sp>
        <p:nvSpPr>
          <p:cNvPr id="370" name="Shape 370"/>
          <p:cNvSpPr/>
          <p:nvPr/>
        </p:nvSpPr>
        <p:spPr>
          <a:xfrm>
            <a:off x="428104" y="1925043"/>
            <a:ext cx="4348177" cy="1754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&lt;li&gt;On the Pulse of Morning&lt;/li&gt;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&lt;li&gt;I Know Why the Caged Bird Sings&lt;/li&gt;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&lt;li&gt;And Still I Rise&lt;/li&gt;</a:t>
            </a:r>
          </a:p>
          <a:p>
            <a:r>
              <a:rPr lang="en-US" dirty="0">
                <a:solidFill>
                  <a:srgbClr val="FF0000"/>
                </a:solidFill>
              </a:rPr>
              <a:t>&lt;li&gt;On the Pulse of Morning&lt;/li&gt;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&lt;li&gt;I Know Why the Caged Bird Sings&lt;/li&gt;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&lt;li&gt;And Still I Rise&lt;/li&gt;</a:t>
            </a:r>
          </a:p>
        </p:txBody>
      </p:sp>
      <p:sp>
        <p:nvSpPr>
          <p:cNvPr id="372" name="Shape 372"/>
          <p:cNvSpPr/>
          <p:nvPr/>
        </p:nvSpPr>
        <p:spPr>
          <a:xfrm flipV="1">
            <a:off x="3229583" y="2782111"/>
            <a:ext cx="2383277" cy="1945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74" name="Shape 374"/>
          <p:cNvSpPr/>
          <p:nvPr/>
        </p:nvSpPr>
        <p:spPr>
          <a:xfrm>
            <a:off x="6075059" y="4649718"/>
            <a:ext cx="1451675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</a:t>
            </a:r>
            <a:r>
              <a:rPr dirty="0"/>
              <a:t> Branch</a:t>
            </a:r>
          </a:p>
        </p:txBody>
      </p:sp>
      <p:pic>
        <p:nvPicPr>
          <p:cNvPr id="375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50" y="3671970"/>
            <a:ext cx="880837" cy="8808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</a:t>
            </a:r>
            <a:r>
              <a:rPr dirty="0"/>
              <a:t> fixes and pushes</a:t>
            </a:r>
          </a:p>
        </p:txBody>
      </p:sp>
      <p:sp>
        <p:nvSpPr>
          <p:cNvPr id="378" name="Shape 378"/>
          <p:cNvSpPr/>
          <p:nvPr/>
        </p:nvSpPr>
        <p:spPr>
          <a:xfrm>
            <a:off x="2462633" y="1061591"/>
            <a:ext cx="1692173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Branch</a:t>
            </a:r>
          </a:p>
        </p:txBody>
      </p:sp>
      <p:sp>
        <p:nvSpPr>
          <p:cNvPr id="379" name="Shape 379"/>
          <p:cNvSpPr/>
          <p:nvPr/>
        </p:nvSpPr>
        <p:spPr>
          <a:xfrm>
            <a:off x="3173149" y="5912327"/>
            <a:ext cx="1451675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</a:t>
            </a:r>
            <a:r>
              <a:rPr dirty="0"/>
              <a:t> Branch</a:t>
            </a:r>
          </a:p>
        </p:txBody>
      </p:sp>
      <p:pic>
        <p:nvPicPr>
          <p:cNvPr id="380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8096" y="15125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81" name="Shape 381"/>
          <p:cNvSpPr/>
          <p:nvPr/>
        </p:nvSpPr>
        <p:spPr>
          <a:xfrm>
            <a:off x="2693384" y="24227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pic>
        <p:nvPicPr>
          <p:cNvPr id="382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1879" y="4966272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83" name="Shape 383"/>
          <p:cNvSpPr/>
          <p:nvPr/>
        </p:nvSpPr>
        <p:spPr>
          <a:xfrm rot="16200000">
            <a:off x="2779093" y="3838404"/>
            <a:ext cx="2243035" cy="1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400" y="21600"/>
                  <a:pt x="10800" y="16200"/>
                  <a:pt x="10800" y="10799"/>
                </a:cubicBezTo>
                <a:cubicBezTo>
                  <a:pt x="10800" y="5400"/>
                  <a:pt x="16200" y="0"/>
                  <a:pt x="21600" y="0"/>
                </a:cubicBezTo>
              </a:path>
            </a:pathLst>
          </a:cu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4307656" y="3077416"/>
            <a:ext cx="3833045" cy="954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Gil</a:t>
            </a:r>
            <a:r>
              <a:rPr dirty="0"/>
              <a:t> </a:t>
            </a:r>
            <a:r>
              <a:rPr b="1" dirty="0"/>
              <a:t>pushes (uploads) </a:t>
            </a:r>
            <a:r>
              <a:rPr dirty="0"/>
              <a:t>his revision the main branch.</a:t>
            </a:r>
          </a:p>
          <a:p>
            <a:pPr>
              <a:defRPr sz="1400" u="sng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1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 code conflicts.</a:t>
            </a:r>
            <a:r>
              <a:rPr b="0" dirty="0"/>
              <a:t>  </a:t>
            </a:r>
          </a:p>
        </p:txBody>
      </p:sp>
      <p:pic>
        <p:nvPicPr>
          <p:cNvPr id="386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92996" y="14871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Shape 387"/>
          <p:cNvSpPr/>
          <p:nvPr/>
        </p:nvSpPr>
        <p:spPr>
          <a:xfrm>
            <a:off x="3810984" y="23846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388" name="Shape 388"/>
          <p:cNvSpPr/>
          <p:nvPr/>
        </p:nvSpPr>
        <p:spPr>
          <a:xfrm>
            <a:off x="5067204" y="4455462"/>
            <a:ext cx="232210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&lt;li&gt;Poems&lt;/li&gt;</a:t>
            </a:r>
            <a:br>
              <a:rPr lang="en-US" dirty="0"/>
            </a:br>
            <a:r>
              <a:rPr lang="en-US" dirty="0"/>
              <a:t>    &lt;li&gt;Albums&lt;/li&gt;</a:t>
            </a:r>
            <a:br>
              <a:rPr lang="en-US" dirty="0"/>
            </a:br>
            <a:r>
              <a:rPr lang="en-US" dirty="0"/>
              <a:t>    &lt;li&gt;Songs&lt;/li&gt;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7DBC82-1E7B-2E41-9067-7E77BAF3F5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78"/>
          <a:stretch/>
        </p:blipFill>
        <p:spPr>
          <a:xfrm>
            <a:off x="535021" y="4111422"/>
            <a:ext cx="2410542" cy="22733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Anne </a:t>
            </a:r>
            <a:r>
              <a:rPr dirty="0"/>
              <a:t>starts </a:t>
            </a:r>
            <a:r>
              <a:rPr lang="en-US" dirty="0"/>
              <a:t>her</a:t>
            </a:r>
            <a:r>
              <a:rPr dirty="0"/>
              <a:t> work</a:t>
            </a:r>
          </a:p>
        </p:txBody>
      </p:sp>
      <p:sp>
        <p:nvSpPr>
          <p:cNvPr id="391" name="Shape 391"/>
          <p:cNvSpPr/>
          <p:nvPr/>
        </p:nvSpPr>
        <p:spPr>
          <a:xfrm>
            <a:off x="721482" y="1649729"/>
            <a:ext cx="8306726" cy="624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/>
            </a:lvl1pPr>
          </a:lstStyle>
          <a:p>
            <a:r>
              <a:t>Rule:  pull first, then push your changes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B30C10-7078-AB43-BBEB-3420A32C4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905" y="3446814"/>
            <a:ext cx="1828800" cy="1651000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F49832F4-124E-A448-AE38-2B848B0DFC21}"/>
              </a:ext>
            </a:extLst>
          </p:cNvPr>
          <p:cNvSpPr/>
          <p:nvPr/>
        </p:nvSpPr>
        <p:spPr>
          <a:xfrm>
            <a:off x="3951386" y="3301839"/>
            <a:ext cx="3949430" cy="1940952"/>
          </a:xfrm>
          <a:prstGeom prst="wedgeRoundRectCallout">
            <a:avLst>
              <a:gd name="adj1" fmla="val -89071"/>
              <a:gd name="adj2" fmla="val -7971"/>
              <a:gd name="adj3" fmla="val 16667"/>
            </a:avLst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r>
              <a:rPr lang="en-US" i="1" dirty="0"/>
              <a:t>look into my face</a:t>
            </a:r>
            <a:br>
              <a:rPr lang="en-US" i="1" dirty="0"/>
            </a:br>
            <a:r>
              <a:rPr lang="en-US" i="1" dirty="0"/>
              <a:t>and you will know that crimes dropped upon me</a:t>
            </a:r>
          </a:p>
          <a:p>
            <a:r>
              <a:rPr lang="en-US" i="1" dirty="0"/>
              <a:t>as from a high building…</a:t>
            </a:r>
            <a:br>
              <a:rPr lang="en-US" dirty="0"/>
            </a:br>
            <a:endParaRPr lang="en-US" i="1" dirty="0"/>
          </a:p>
          <a:p>
            <a:r>
              <a:rPr lang="en-US" dirty="0"/>
              <a:t>…by which I mean, I broke the rules.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</a:t>
            </a:r>
            <a:r>
              <a:rPr dirty="0"/>
              <a:t> pushes</a:t>
            </a:r>
          </a:p>
        </p:txBody>
      </p:sp>
      <p:sp>
        <p:nvSpPr>
          <p:cNvPr id="396" name="Shape 396"/>
          <p:cNvSpPr/>
          <p:nvPr/>
        </p:nvSpPr>
        <p:spPr>
          <a:xfrm>
            <a:off x="1141833" y="1112391"/>
            <a:ext cx="1692173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Branch</a:t>
            </a:r>
          </a:p>
        </p:txBody>
      </p:sp>
      <p:sp>
        <p:nvSpPr>
          <p:cNvPr id="397" name="Shape 397"/>
          <p:cNvSpPr/>
          <p:nvPr/>
        </p:nvSpPr>
        <p:spPr>
          <a:xfrm>
            <a:off x="3173149" y="5912327"/>
            <a:ext cx="172098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Anne’s </a:t>
            </a:r>
            <a:r>
              <a:rPr dirty="0"/>
              <a:t>Branch</a:t>
            </a:r>
          </a:p>
        </p:txBody>
      </p:sp>
      <p:pic>
        <p:nvPicPr>
          <p:cNvPr id="398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3496" y="1567343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99" name="Shape 399"/>
          <p:cNvSpPr/>
          <p:nvPr/>
        </p:nvSpPr>
        <p:spPr>
          <a:xfrm>
            <a:off x="1372583" y="2473579"/>
            <a:ext cx="217150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pic>
        <p:nvPicPr>
          <p:cNvPr id="400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1881" y="4966272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401" name="Shape 401"/>
          <p:cNvSpPr/>
          <p:nvPr/>
        </p:nvSpPr>
        <p:spPr>
          <a:xfrm rot="16200000">
            <a:off x="2779093" y="3838404"/>
            <a:ext cx="2243035" cy="1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400" y="21600"/>
                  <a:pt x="10800" y="16200"/>
                  <a:pt x="10800" y="10799"/>
                </a:cubicBezTo>
                <a:cubicBezTo>
                  <a:pt x="10800" y="5400"/>
                  <a:pt x="16200" y="0"/>
                  <a:pt x="21600" y="0"/>
                </a:cubicBezTo>
              </a:path>
            </a:pathLst>
          </a:cu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4307656" y="3077416"/>
            <a:ext cx="3833045" cy="954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Anne</a:t>
            </a:r>
            <a:r>
              <a:rPr dirty="0"/>
              <a:t> dude </a:t>
            </a:r>
            <a:r>
              <a:rPr b="1" dirty="0"/>
              <a:t>pushes (uploads) </a:t>
            </a:r>
            <a:r>
              <a:rPr lang="en-US" dirty="0"/>
              <a:t>her</a:t>
            </a:r>
            <a:r>
              <a:rPr dirty="0"/>
              <a:t> revision the main branch.  No code conflicts.  </a:t>
            </a:r>
          </a:p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1400">
                <a:solidFill>
                  <a:srgbClr val="FF26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Not what we want.</a:t>
            </a:r>
          </a:p>
        </p:txBody>
      </p:sp>
      <p:pic>
        <p:nvPicPr>
          <p:cNvPr id="403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9196" y="15379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Shape 404"/>
          <p:cNvSpPr/>
          <p:nvPr/>
        </p:nvSpPr>
        <p:spPr>
          <a:xfrm>
            <a:off x="2604484" y="24481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406" name="Shape 406"/>
          <p:cNvSpPr/>
          <p:nvPr/>
        </p:nvSpPr>
        <p:spPr>
          <a:xfrm>
            <a:off x="5236883" y="4262682"/>
            <a:ext cx="3655805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&lt;li&gt;The Double Image&lt;/li&gt;</a:t>
            </a:r>
            <a:br>
              <a:rPr lang="en-US" dirty="0"/>
            </a:br>
            <a:r>
              <a:rPr lang="en-US" dirty="0"/>
              <a:t>    &lt;li&gt;Heart’s Needle&lt;/li&gt;</a:t>
            </a:r>
            <a:br>
              <a:rPr lang="en-US" dirty="0"/>
            </a:br>
            <a:r>
              <a:rPr lang="en-US" dirty="0"/>
              <a:t>    &lt;li&gt;Baby Picture&lt;/li&gt;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pic>
        <p:nvPicPr>
          <p:cNvPr id="407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54896" y="15379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408" name="Shape 408"/>
          <p:cNvSpPr/>
          <p:nvPr/>
        </p:nvSpPr>
        <p:spPr>
          <a:xfrm>
            <a:off x="3659263" y="2477621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0370AE-54A7-CD4B-95B4-B8017824C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58" y="4611988"/>
            <a:ext cx="1828800" cy="1651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If </a:t>
            </a:r>
            <a:r>
              <a:rPr lang="en-US" dirty="0" err="1"/>
              <a:t>Annehad</a:t>
            </a:r>
            <a:r>
              <a:rPr lang="en-US" dirty="0"/>
              <a:t> made a pull first…</a:t>
            </a:r>
            <a:endParaRPr dirty="0"/>
          </a:p>
        </p:txBody>
      </p:sp>
      <p:sp>
        <p:nvSpPr>
          <p:cNvPr id="411" name="Shape 411"/>
          <p:cNvSpPr/>
          <p:nvPr/>
        </p:nvSpPr>
        <p:spPr>
          <a:xfrm>
            <a:off x="2982515" y="2108008"/>
            <a:ext cx="3655805" cy="3785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ul</a:t>
            </a:r>
            <a:r>
              <a:rPr lang="en-US" dirty="0">
                <a:solidFill>
                  <a:srgbClr val="FF0000"/>
                </a:solidFill>
              </a:rPr>
              <a:t>&gt; 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    &lt;li&gt;The Double Image&lt;/li&gt;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&lt;li&gt;Heart’s Needle&lt;/li&gt;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&lt;li&gt;Baby Picture&lt;/li&gt;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&lt;/</a:t>
            </a:r>
            <a:r>
              <a:rPr lang="en-US" dirty="0" err="1">
                <a:solidFill>
                  <a:srgbClr val="FF0000"/>
                </a:solidFill>
              </a:rPr>
              <a:t>ul</a:t>
            </a:r>
            <a:r>
              <a:rPr lang="en-US" dirty="0">
                <a:solidFill>
                  <a:srgbClr val="FF0000"/>
                </a:solidFill>
              </a:rPr>
              <a:t>&gt;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ul</a:t>
            </a:r>
            <a:r>
              <a:rPr lang="en-US" dirty="0">
                <a:solidFill>
                  <a:srgbClr val="FF0000"/>
                </a:solidFill>
              </a:rPr>
              <a:t>&gt; 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    &lt;li&gt;Poems&lt;/li&gt;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&lt;li&gt;Albums&lt;/li&gt;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&lt;li&gt;Songs&lt;/li&gt;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&lt;/</a:t>
            </a:r>
            <a:r>
              <a:rPr lang="en-US" dirty="0" err="1">
                <a:solidFill>
                  <a:srgbClr val="FF0000"/>
                </a:solidFill>
              </a:rPr>
              <a:t>ul</a:t>
            </a:r>
            <a:r>
              <a:rPr lang="en-US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412" name="Shape 412"/>
          <p:cNvSpPr/>
          <p:nvPr/>
        </p:nvSpPr>
        <p:spPr>
          <a:xfrm>
            <a:off x="3630755" y="1175254"/>
            <a:ext cx="1882487" cy="624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/>
            </a:lvl1pPr>
          </a:lstStyle>
          <a:p>
            <a:r>
              <a:t>Conflict!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overwritten work is discovered</a:t>
            </a:r>
          </a:p>
        </p:txBody>
      </p:sp>
      <p:pic>
        <p:nvPicPr>
          <p:cNvPr id="425" name="image8.png" descr="kissCang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7947" y="2004818"/>
            <a:ext cx="5470528" cy="30838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BB2E914-2077-F74D-8868-747CC79DF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12" y="3923333"/>
            <a:ext cx="1942174" cy="233060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EB2994F-5CCC-0E43-A2BE-1A270CF44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469" y="1207792"/>
            <a:ext cx="1611059" cy="233893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96A95D3-DB54-BD41-924F-C996C921C5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6914" y="3444669"/>
            <a:ext cx="1479562" cy="133571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>
            <a:spLocks noGrp="1"/>
          </p:cNvSpPr>
          <p:nvPr>
            <p:ph type="title"/>
          </p:nvPr>
        </p:nvSpPr>
        <p:spPr>
          <a:xfrm>
            <a:off x="304799" y="-2"/>
            <a:ext cx="7046567" cy="653858"/>
          </a:xfrm>
          <a:prstGeom prst="rect">
            <a:avLst/>
          </a:prstGeom>
        </p:spPr>
        <p:txBody>
          <a:bodyPr/>
          <a:lstStyle/>
          <a:p>
            <a:r>
              <a:t>Roll Back</a:t>
            </a:r>
          </a:p>
        </p:txBody>
      </p:sp>
      <p:sp>
        <p:nvSpPr>
          <p:cNvPr id="431" name="Shape 431"/>
          <p:cNvSpPr/>
          <p:nvPr/>
        </p:nvSpPr>
        <p:spPr>
          <a:xfrm>
            <a:off x="2462633" y="1061591"/>
            <a:ext cx="1475963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Main Branch</a:t>
            </a:r>
          </a:p>
        </p:txBody>
      </p:sp>
      <p:sp>
        <p:nvSpPr>
          <p:cNvPr id="432" name="Shape 432"/>
          <p:cNvSpPr/>
          <p:nvPr/>
        </p:nvSpPr>
        <p:spPr>
          <a:xfrm>
            <a:off x="5336128" y="5807273"/>
            <a:ext cx="178510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Anne’s </a:t>
            </a:r>
            <a:r>
              <a:rPr dirty="0"/>
              <a:t>Branch </a:t>
            </a:r>
          </a:p>
        </p:txBody>
      </p:sp>
      <p:pic>
        <p:nvPicPr>
          <p:cNvPr id="433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75396" y="1512500"/>
            <a:ext cx="880837" cy="880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434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1076" y="1504881"/>
            <a:ext cx="880837" cy="880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5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6754" y="1502872"/>
            <a:ext cx="880837" cy="880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6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82432" y="1502872"/>
            <a:ext cx="880836" cy="880836"/>
          </a:xfrm>
          <a:prstGeom prst="rect">
            <a:avLst/>
          </a:prstGeom>
          <a:ln w="12700">
            <a:miter lim="400000"/>
          </a:ln>
        </p:spPr>
      </p:pic>
      <p:sp>
        <p:nvSpPr>
          <p:cNvPr id="437" name="Shape 437"/>
          <p:cNvSpPr/>
          <p:nvPr/>
        </p:nvSpPr>
        <p:spPr>
          <a:xfrm>
            <a:off x="2693384" y="24227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438" name="Shape 438"/>
          <p:cNvSpPr/>
          <p:nvPr/>
        </p:nvSpPr>
        <p:spPr>
          <a:xfrm>
            <a:off x="3813159" y="241995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439" name="Shape 439"/>
          <p:cNvSpPr/>
          <p:nvPr/>
        </p:nvSpPr>
        <p:spPr>
          <a:xfrm>
            <a:off x="4893890" y="2426920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sp>
        <p:nvSpPr>
          <p:cNvPr id="440" name="Shape 440"/>
          <p:cNvSpPr/>
          <p:nvPr/>
        </p:nvSpPr>
        <p:spPr>
          <a:xfrm>
            <a:off x="6386960" y="24227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4</a:t>
            </a:r>
          </a:p>
        </p:txBody>
      </p:sp>
      <p:sp>
        <p:nvSpPr>
          <p:cNvPr id="441" name="Shape 441"/>
          <p:cNvSpPr/>
          <p:nvPr/>
        </p:nvSpPr>
        <p:spPr>
          <a:xfrm flipV="1">
            <a:off x="3356231" y="1948252"/>
            <a:ext cx="254846" cy="1713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42" name="Shape 442"/>
          <p:cNvSpPr/>
          <p:nvPr/>
        </p:nvSpPr>
        <p:spPr>
          <a:xfrm flipV="1">
            <a:off x="4491911" y="1945296"/>
            <a:ext cx="254844" cy="7623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43" name="Shape 443"/>
          <p:cNvSpPr/>
          <p:nvPr/>
        </p:nvSpPr>
        <p:spPr>
          <a:xfrm flipV="1">
            <a:off x="5630893" y="1935665"/>
            <a:ext cx="254844" cy="7623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444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27623" y="4885578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445" name="Shape 445"/>
          <p:cNvSpPr/>
          <p:nvPr/>
        </p:nvSpPr>
        <p:spPr>
          <a:xfrm>
            <a:off x="6048780" y="5041853"/>
            <a:ext cx="600488" cy="574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399"/>
                </a:moveTo>
                <a:lnTo>
                  <a:pt x="4745" y="0"/>
                </a:lnTo>
                <a:lnTo>
                  <a:pt x="10800" y="5820"/>
                </a:lnTo>
                <a:lnTo>
                  <a:pt x="16855" y="0"/>
                </a:lnTo>
                <a:lnTo>
                  <a:pt x="21600" y="5399"/>
                </a:lnTo>
                <a:lnTo>
                  <a:pt x="15981" y="10800"/>
                </a:lnTo>
                <a:lnTo>
                  <a:pt x="21600" y="16201"/>
                </a:lnTo>
                <a:lnTo>
                  <a:pt x="16855" y="21600"/>
                </a:lnTo>
                <a:lnTo>
                  <a:pt x="10800" y="15780"/>
                </a:lnTo>
                <a:lnTo>
                  <a:pt x="4745" y="21600"/>
                </a:lnTo>
                <a:lnTo>
                  <a:pt x="0" y="16201"/>
                </a:lnTo>
                <a:lnTo>
                  <a:pt x="5619" y="10800"/>
                </a:lnTo>
                <a:close/>
              </a:path>
            </a:pathLst>
          </a:custGeom>
          <a:solidFill>
            <a:srgbClr val="FF0000"/>
          </a:solidFill>
          <a:ln w="12700">
            <a:solidFill>
              <a:srgbClr val="42719B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Shape 446"/>
          <p:cNvSpPr/>
          <p:nvPr/>
        </p:nvSpPr>
        <p:spPr>
          <a:xfrm>
            <a:off x="4888105" y="1682234"/>
            <a:ext cx="600488" cy="574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399"/>
                </a:moveTo>
                <a:lnTo>
                  <a:pt x="4745" y="0"/>
                </a:lnTo>
                <a:lnTo>
                  <a:pt x="10800" y="5820"/>
                </a:lnTo>
                <a:lnTo>
                  <a:pt x="16855" y="0"/>
                </a:lnTo>
                <a:lnTo>
                  <a:pt x="21600" y="5399"/>
                </a:lnTo>
                <a:lnTo>
                  <a:pt x="15981" y="10800"/>
                </a:lnTo>
                <a:lnTo>
                  <a:pt x="21600" y="16201"/>
                </a:lnTo>
                <a:lnTo>
                  <a:pt x="16855" y="21600"/>
                </a:lnTo>
                <a:lnTo>
                  <a:pt x="10800" y="15780"/>
                </a:lnTo>
                <a:lnTo>
                  <a:pt x="4745" y="21600"/>
                </a:lnTo>
                <a:lnTo>
                  <a:pt x="0" y="16201"/>
                </a:lnTo>
                <a:lnTo>
                  <a:pt x="5619" y="10800"/>
                </a:lnTo>
                <a:close/>
              </a:path>
            </a:pathLst>
          </a:custGeom>
          <a:solidFill>
            <a:srgbClr val="FF0000"/>
          </a:solidFill>
          <a:ln w="12700">
            <a:solidFill>
              <a:srgbClr val="42719B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7" name="Shape 447"/>
          <p:cNvSpPr/>
          <p:nvPr/>
        </p:nvSpPr>
        <p:spPr>
          <a:xfrm rot="16200000">
            <a:off x="4770275" y="1702523"/>
            <a:ext cx="817253" cy="2249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98" y="0"/>
                </a:moveTo>
                <a:cubicBezTo>
                  <a:pt x="10699" y="0"/>
                  <a:pt x="0" y="5400"/>
                  <a:pt x="0" y="10800"/>
                </a:cubicBezTo>
                <a:cubicBezTo>
                  <a:pt x="0" y="16200"/>
                  <a:pt x="10800" y="21600"/>
                  <a:pt x="21600" y="21600"/>
                </a:cubicBezTo>
              </a:path>
            </a:pathLst>
          </a:cu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48" name="Shape 448"/>
          <p:cNvSpPr/>
          <p:nvPr/>
        </p:nvSpPr>
        <p:spPr>
          <a:xfrm>
            <a:off x="5043130" y="3421307"/>
            <a:ext cx="3181289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Maya</a:t>
            </a:r>
            <a:r>
              <a:rPr dirty="0"/>
              <a:t> </a:t>
            </a:r>
            <a:r>
              <a:rPr b="1" u="sng" dirty="0"/>
              <a:t>rolls back</a:t>
            </a:r>
            <a:r>
              <a:rPr dirty="0"/>
              <a:t> the code to an earlier version.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DCB02F4-B628-F74E-8476-161997A39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69" y="1207792"/>
            <a:ext cx="1611059" cy="233893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2995D6F-B857-1346-A44B-075E29053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217" y="4471557"/>
            <a:ext cx="1479562" cy="13357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Group Project</a:t>
            </a:r>
          </a:p>
        </p:txBody>
      </p:sp>
      <p:sp>
        <p:nvSpPr>
          <p:cNvPr id="454" name="Shape 454"/>
          <p:cNvSpPr/>
          <p:nvPr/>
        </p:nvSpPr>
        <p:spPr>
          <a:xfrm>
            <a:off x="1357009" y="2757388"/>
            <a:ext cx="6558644" cy="1082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000" b="1" u="sng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Lesson: </a:t>
            </a:r>
          </a:p>
          <a:p>
            <a:pPr>
              <a:defRPr sz="30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You should use Version Control!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Quick Activity!</a:t>
            </a:r>
          </a:p>
        </p:txBody>
      </p:sp>
      <p:sp>
        <p:nvSpPr>
          <p:cNvPr id="469" name="Shape 469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70" name="Shape 470"/>
          <p:cNvSpPr/>
          <p:nvPr/>
        </p:nvSpPr>
        <p:spPr>
          <a:xfrm>
            <a:off x="304800" y="914400"/>
            <a:ext cx="8686800" cy="2127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t>Turn to your neighbor, and have one of you explain to the other:</a:t>
            </a:r>
          </a:p>
          <a:p>
            <a:pPr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The concept of version control.</a:t>
            </a:r>
          </a:p>
          <a:p>
            <a:pPr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t>Then the other should explain:</a:t>
            </a:r>
          </a:p>
          <a:p>
            <a:pPr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Two of the key advantages to using a version control system. </a:t>
            </a:r>
          </a:p>
        </p:txBody>
      </p:sp>
      <p:sp>
        <p:nvSpPr>
          <p:cNvPr id="471" name="Shape 471"/>
          <p:cNvSpPr/>
          <p:nvPr/>
        </p:nvSpPr>
        <p:spPr>
          <a:xfrm>
            <a:off x="3657600" y="124823"/>
            <a:ext cx="5334000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Suggested Time: </a:t>
            </a:r>
            <a:r>
              <a:rPr b="0"/>
              <a:t>3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So… What’s this GitHub?</a:t>
            </a:r>
          </a:p>
        </p:txBody>
      </p:sp>
      <p:sp>
        <p:nvSpPr>
          <p:cNvPr id="474" name="Shape 474"/>
          <p:cNvSpPr/>
          <p:nvPr/>
        </p:nvSpPr>
        <p:spPr>
          <a:xfrm>
            <a:off x="-2" y="990600"/>
            <a:ext cx="9149874" cy="3183577"/>
          </a:xfrm>
          <a:prstGeom prst="rect">
            <a:avLst/>
          </a:prstGeom>
          <a:solidFill>
            <a:srgbClr val="2E75B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5" name="Shape 475"/>
          <p:cNvSpPr/>
          <p:nvPr/>
        </p:nvSpPr>
        <p:spPr>
          <a:xfrm>
            <a:off x="304799" y="1219197"/>
            <a:ext cx="8610601" cy="2570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GitHub is a Web-Based hosting service to store code online.</a:t>
            </a:r>
          </a:p>
          <a:p>
            <a:pPr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allows developers to </a:t>
            </a:r>
            <a:r>
              <a:rPr b="1"/>
              <a:t>pull</a:t>
            </a:r>
            <a:r>
              <a:t> (download) code or </a:t>
            </a:r>
            <a:r>
              <a:rPr b="1"/>
              <a:t>push</a:t>
            </a:r>
            <a:r>
              <a:t> (upload) code to the same </a:t>
            </a:r>
            <a:r>
              <a:rPr b="1"/>
              <a:t>repository </a:t>
            </a:r>
            <a:r>
              <a:t>(directory). </a:t>
            </a:r>
          </a:p>
          <a:p>
            <a:pPr marL="285750" indent="-28575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also allows developers to </a:t>
            </a:r>
            <a:r>
              <a:rPr b="1"/>
              <a:t>view histories </a:t>
            </a:r>
            <a:r>
              <a:t>of code changes and to </a:t>
            </a:r>
            <a:r>
              <a:rPr b="1"/>
              <a:t>track issues</a:t>
            </a:r>
            <a:r>
              <a:t>. </a:t>
            </a:r>
          </a:p>
        </p:txBody>
      </p:sp>
      <p:pic>
        <p:nvPicPr>
          <p:cNvPr id="476" name="image4.jpeg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119" b="16088"/>
          <a:stretch>
            <a:fillRect/>
          </a:stretch>
        </p:blipFill>
        <p:spPr>
          <a:xfrm>
            <a:off x="2209800" y="4174175"/>
            <a:ext cx="5301771" cy="21336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Pushing and Pulling to GitHub</a:t>
            </a:r>
          </a:p>
        </p:txBody>
      </p:sp>
      <p:sp>
        <p:nvSpPr>
          <p:cNvPr id="479" name="Shape 479"/>
          <p:cNvSpPr/>
          <p:nvPr/>
        </p:nvSpPr>
        <p:spPr>
          <a:xfrm>
            <a:off x="0" y="864931"/>
            <a:ext cx="9144000" cy="1520851"/>
          </a:xfrm>
          <a:prstGeom prst="rect">
            <a:avLst/>
          </a:prstGeom>
          <a:solidFill>
            <a:srgbClr val="DAE3F3"/>
          </a:solidFill>
          <a:ln w="12700">
            <a:solidFill>
              <a:srgbClr val="DAE3F3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0" name="Shape 480"/>
          <p:cNvSpPr/>
          <p:nvPr/>
        </p:nvSpPr>
        <p:spPr>
          <a:xfrm>
            <a:off x="0" y="653853"/>
            <a:ext cx="9144001" cy="2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481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33600" y="1230823"/>
            <a:ext cx="880835" cy="880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482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69277" y="1223201"/>
            <a:ext cx="880837" cy="880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483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04955" y="1221195"/>
            <a:ext cx="880837" cy="880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484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0633" y="1221192"/>
            <a:ext cx="880837" cy="880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485" name="image1.gif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5034" y="855284"/>
            <a:ext cx="1511560" cy="1511560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Shape 486"/>
          <p:cNvSpPr/>
          <p:nvPr/>
        </p:nvSpPr>
        <p:spPr>
          <a:xfrm rot="5400000">
            <a:off x="1596341" y="2007502"/>
            <a:ext cx="873520" cy="10818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C00000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87" name="Shape 487"/>
          <p:cNvSpPr/>
          <p:nvPr/>
        </p:nvSpPr>
        <p:spPr>
          <a:xfrm>
            <a:off x="2418356" y="867751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488" name="Shape 488"/>
          <p:cNvSpPr/>
          <p:nvPr/>
        </p:nvSpPr>
        <p:spPr>
          <a:xfrm>
            <a:off x="3538132" y="864931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489" name="Shape 489"/>
          <p:cNvSpPr/>
          <p:nvPr/>
        </p:nvSpPr>
        <p:spPr>
          <a:xfrm>
            <a:off x="4618861" y="871892"/>
            <a:ext cx="217149" cy="313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sp>
        <p:nvSpPr>
          <p:cNvPr id="490" name="Shape 490"/>
          <p:cNvSpPr/>
          <p:nvPr/>
        </p:nvSpPr>
        <p:spPr>
          <a:xfrm>
            <a:off x="5874048" y="871892"/>
            <a:ext cx="217149" cy="313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4</a:t>
            </a:r>
          </a:p>
        </p:txBody>
      </p:sp>
      <p:sp>
        <p:nvSpPr>
          <p:cNvPr id="491" name="Shape 491"/>
          <p:cNvSpPr/>
          <p:nvPr/>
        </p:nvSpPr>
        <p:spPr>
          <a:xfrm flipV="1">
            <a:off x="1492184" y="2104038"/>
            <a:ext cx="2217512" cy="12381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92" name="Shape 492"/>
          <p:cNvSpPr/>
          <p:nvPr/>
        </p:nvSpPr>
        <p:spPr>
          <a:xfrm>
            <a:off x="1563802" y="2546406"/>
            <a:ext cx="924034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Pull Code</a:t>
            </a:r>
          </a:p>
        </p:txBody>
      </p:sp>
      <p:sp>
        <p:nvSpPr>
          <p:cNvPr id="493" name="Shape 493"/>
          <p:cNvSpPr/>
          <p:nvPr/>
        </p:nvSpPr>
        <p:spPr>
          <a:xfrm>
            <a:off x="2588153" y="2962181"/>
            <a:ext cx="1032727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Push Code</a:t>
            </a:r>
          </a:p>
        </p:txBody>
      </p:sp>
      <p:sp>
        <p:nvSpPr>
          <p:cNvPr id="494" name="Shape 494"/>
          <p:cNvSpPr/>
          <p:nvPr/>
        </p:nvSpPr>
        <p:spPr>
          <a:xfrm rot="5400000">
            <a:off x="843224" y="2749120"/>
            <a:ext cx="2379755" cy="10818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C00000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95" name="Shape 495"/>
          <p:cNvSpPr/>
          <p:nvPr/>
        </p:nvSpPr>
        <p:spPr>
          <a:xfrm flipV="1">
            <a:off x="1563802" y="2086392"/>
            <a:ext cx="3163642" cy="26024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522" y="21600"/>
                </a:lnTo>
              </a:path>
            </a:pathLst>
          </a:custGeom>
          <a:ln w="66675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96" name="Shape 496"/>
          <p:cNvSpPr/>
          <p:nvPr/>
        </p:nvSpPr>
        <p:spPr>
          <a:xfrm>
            <a:off x="3523112" y="4784183"/>
            <a:ext cx="1032727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Push Code</a:t>
            </a:r>
          </a:p>
        </p:txBody>
      </p:sp>
      <p:sp>
        <p:nvSpPr>
          <p:cNvPr id="497" name="Shape 497"/>
          <p:cNvSpPr/>
          <p:nvPr/>
        </p:nvSpPr>
        <p:spPr>
          <a:xfrm>
            <a:off x="1563802" y="4085073"/>
            <a:ext cx="924034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Pull Code</a:t>
            </a:r>
          </a:p>
        </p:txBody>
      </p:sp>
      <p:sp>
        <p:nvSpPr>
          <p:cNvPr id="498" name="Shape 498"/>
          <p:cNvSpPr/>
          <p:nvPr/>
        </p:nvSpPr>
        <p:spPr>
          <a:xfrm rot="10800000" flipV="1">
            <a:off x="1505872" y="2214935"/>
            <a:ext cx="3668450" cy="34794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6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C00000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4137221" y="5325805"/>
            <a:ext cx="924033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Pull Code</a:t>
            </a:r>
          </a:p>
        </p:txBody>
      </p:sp>
      <p:sp>
        <p:nvSpPr>
          <p:cNvPr id="500" name="Shape 500"/>
          <p:cNvSpPr/>
          <p:nvPr/>
        </p:nvSpPr>
        <p:spPr>
          <a:xfrm flipV="1">
            <a:off x="1563803" y="2102029"/>
            <a:ext cx="4417249" cy="39352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01" name="Shape 501"/>
          <p:cNvSpPr/>
          <p:nvPr/>
        </p:nvSpPr>
        <p:spPr>
          <a:xfrm>
            <a:off x="4861833" y="5744566"/>
            <a:ext cx="1032727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Push Code</a:t>
            </a:r>
          </a:p>
        </p:txBody>
      </p:sp>
      <p:sp>
        <p:nvSpPr>
          <p:cNvPr id="502" name="Shape 502"/>
          <p:cNvSpPr/>
          <p:nvPr/>
        </p:nvSpPr>
        <p:spPr>
          <a:xfrm>
            <a:off x="6571557" y="1442918"/>
            <a:ext cx="1358636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GitHub Branch</a:t>
            </a:r>
          </a:p>
        </p:txBody>
      </p:sp>
      <p:sp>
        <p:nvSpPr>
          <p:cNvPr id="505" name="Shape 505"/>
          <p:cNvSpPr/>
          <p:nvPr/>
        </p:nvSpPr>
        <p:spPr>
          <a:xfrm rot="5400000">
            <a:off x="2201117" y="2772716"/>
            <a:ext cx="2379755" cy="10818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C00000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06" name="Shape 506"/>
          <p:cNvSpPr/>
          <p:nvPr/>
        </p:nvSpPr>
        <p:spPr>
          <a:xfrm>
            <a:off x="2921697" y="4085073"/>
            <a:ext cx="924034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Pull Code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8DDD217-1260-734C-B186-11A915F2B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20" y="2484644"/>
            <a:ext cx="807454" cy="11722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BF4EF67-E333-674F-ACF0-2BBC7DBFDD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15" y="3863418"/>
            <a:ext cx="1221573" cy="110280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F7B80A5-7857-5E41-B48E-A66E591420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618" y="5026795"/>
            <a:ext cx="1170409" cy="1404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Get Started with Git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Instructor Git Demo!</a:t>
            </a:r>
          </a:p>
        </p:txBody>
      </p:sp>
      <p:pic>
        <p:nvPicPr>
          <p:cNvPr id="512" name="image11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958" y="823409"/>
            <a:ext cx="8559802" cy="5397054"/>
          </a:xfrm>
          <a:prstGeom prst="rect">
            <a:avLst/>
          </a:prstGeom>
          <a:ln>
            <a:solidFill>
              <a:srgbClr val="DAE3F3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Git Commands</a:t>
            </a:r>
          </a:p>
        </p:txBody>
      </p:sp>
      <p:sp>
        <p:nvSpPr>
          <p:cNvPr id="515" name="Shape 515"/>
          <p:cNvSpPr/>
          <p:nvPr/>
        </p:nvSpPr>
        <p:spPr>
          <a:xfrm>
            <a:off x="443344" y="914399"/>
            <a:ext cx="8229601" cy="6010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indent="228600" defTabSz="685800"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t>At its most basic, these are the five git commands to get started:</a:t>
            </a: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742950" indent="-514350" defTabSz="685800">
              <a:buSzPct val="100000"/>
              <a:buAutoNum type="arabicPeriod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clone</a:t>
            </a:r>
          </a:p>
          <a:p>
            <a:pPr marL="742950" indent="-514350" defTabSz="685800">
              <a:buSzPct val="100000"/>
              <a:buAutoNum type="arabicPeriod"/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2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add</a:t>
            </a:r>
          </a:p>
          <a:p>
            <a:pPr marL="742950" indent="-514350" defTabSz="685800">
              <a:buSzPct val="100000"/>
              <a:buAutoNum type="arabicPeriod" startAt="2"/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3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commit</a:t>
            </a:r>
          </a:p>
          <a:p>
            <a:pPr marL="742950" indent="-514350" defTabSz="685800">
              <a:buSzPct val="100000"/>
              <a:buAutoNum type="arabicPeriod" startAt="3"/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4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push </a:t>
            </a:r>
          </a:p>
          <a:p>
            <a:pPr marL="742950" indent="-514350" defTabSz="685800">
              <a:buSzPct val="100000"/>
              <a:buAutoNum type="arabicPeriod" startAt="4"/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5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pull</a:t>
            </a:r>
          </a:p>
          <a:p>
            <a:pPr marL="742950" indent="-514350" defTabSz="685800">
              <a:buSzPct val="100000"/>
              <a:buAutoNum type="arabicPeriod" startAt="5"/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7"/>
              <a:defRPr sz="28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indent="228600" defTabSz="685800">
              <a:defRPr sz="2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Git Commands</a:t>
            </a:r>
          </a:p>
        </p:txBody>
      </p:sp>
      <p:sp>
        <p:nvSpPr>
          <p:cNvPr id="518" name="Shape 518"/>
          <p:cNvSpPr/>
          <p:nvPr/>
        </p:nvSpPr>
        <p:spPr>
          <a:xfrm>
            <a:off x="443344" y="914399"/>
            <a:ext cx="8229601" cy="57583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indent="228600" defTabSz="685800"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t>At its most basic, these are the five git commands to get started:</a:t>
            </a: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742950" indent="-514350" defTabSz="685800">
              <a:buSzPct val="100000"/>
              <a:buAutoNum type="arabicPeriod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clone </a:t>
            </a:r>
            <a:r>
              <a:rPr b="0"/>
              <a:t>– copies an entire repo (to begin).</a:t>
            </a:r>
          </a:p>
          <a:p>
            <a:pPr marL="742950" indent="-514350" defTabSz="6858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2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add </a:t>
            </a:r>
            <a:r>
              <a:rPr b="0"/>
              <a:t>– adds a file for inclusion in Git.</a:t>
            </a:r>
          </a:p>
          <a:p>
            <a:pPr marL="742950" indent="-514350" defTabSz="6858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3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commit </a:t>
            </a:r>
            <a:r>
              <a:rPr b="0"/>
              <a:t>– notes a change to the local repo.</a:t>
            </a:r>
          </a:p>
          <a:p>
            <a:pPr marL="742950" indent="-514350" defTabSz="6858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4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push </a:t>
            </a:r>
            <a:r>
              <a:rPr b="0"/>
              <a:t>– sends changes to hosting service.</a:t>
            </a:r>
          </a:p>
          <a:p>
            <a:pPr marL="742950" indent="-514350" defTabSz="685800">
              <a:buSzPct val="100000"/>
              <a:buAutoNum type="arabicPeriod" startAt="4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5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pull </a:t>
            </a:r>
            <a:r>
              <a:rPr b="0"/>
              <a:t>– downloads freshest version of repo.</a:t>
            </a:r>
          </a:p>
          <a:p>
            <a:pPr marL="742950" indent="-514350" defTabSz="685800">
              <a:buSzPct val="100000"/>
              <a:buAutoNum type="arabicPeriod" startAt="5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7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indent="228600" defTabSz="685800"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indent="228600" defTabSz="685800"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Where to Get Help</a:t>
            </a:r>
          </a:p>
        </p:txBody>
      </p:sp>
      <p:sp>
        <p:nvSpPr>
          <p:cNvPr id="224" name="Shape 224"/>
          <p:cNvSpPr/>
          <p:nvPr/>
        </p:nvSpPr>
        <p:spPr>
          <a:xfrm>
            <a:off x="196850" y="838199"/>
            <a:ext cx="8947150" cy="4428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Practice, Practice, Practice: </a:t>
            </a:r>
            <a:r>
              <a:rPr b="0"/>
              <a:t>Work Individually or in Groups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14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Review In Class Material (Exercises and Slides):</a:t>
            </a:r>
            <a:br/>
            <a:r>
              <a:rPr sz="2000" b="0"/>
              <a:t>&lt;&lt;&lt;&lt;PROVIDE LINK HERE&gt;&gt;&gt;&gt;&gt;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14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Re-Watch Class Videos: </a:t>
            </a:r>
            <a:br/>
            <a:r>
              <a:rPr b="0"/>
              <a:t>&lt;&lt;&lt;&lt;PROVIDE LINK HERE&gt;&gt;&gt;&gt;&gt;</a:t>
            </a:r>
            <a:endParaRPr sz="2400"/>
          </a:p>
          <a:p>
            <a:pPr defTabSz="685800">
              <a:spcBef>
                <a:spcPts val="500"/>
              </a:spcBef>
              <a:defRPr sz="14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In Class Office Hours: </a:t>
            </a:r>
            <a:r>
              <a:rPr b="0"/>
              <a:t>45 minutes before class, 30 minutes after</a:t>
            </a:r>
            <a:endParaRPr sz="2400"/>
          </a:p>
          <a:p>
            <a:pPr defTabSz="685800">
              <a:spcBef>
                <a:spcPts val="500"/>
              </a:spcBef>
              <a:defRPr sz="14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One-on-One Sessions: </a:t>
            </a:r>
            <a:r>
              <a:rPr b="0"/>
              <a:t>By Announcement through SSM</a:t>
            </a: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1400" b="1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Contact Student Success: </a:t>
            </a:r>
            <a:r>
              <a:rPr b="0"/>
              <a:t>Anytime!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sp>
        <p:nvSpPr>
          <p:cNvPr id="521" name="Shape 521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22" name="Shape 522"/>
          <p:cNvSpPr/>
          <p:nvPr/>
        </p:nvSpPr>
        <p:spPr>
          <a:xfrm>
            <a:off x="304800" y="914400"/>
            <a:ext cx="8686800" cy="5113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Assignment: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t>Using GitHub and the Command Line: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Create a new </a:t>
            </a:r>
            <a:r>
              <a:rPr b="1"/>
              <a:t>public GitHub repository </a:t>
            </a:r>
            <a:r>
              <a:t>and name it whatever you like. Be sure to check the box for “initialize this repository with a README.”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Next, </a:t>
            </a:r>
            <a:r>
              <a:rPr b="1"/>
              <a:t>clone</a:t>
            </a:r>
            <a:r>
              <a:t> the repo to your local directory.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Then create an HTML file inside the local directory.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Add</a:t>
            </a:r>
            <a:r>
              <a:rPr b="0"/>
              <a:t>, </a:t>
            </a:r>
            <a:r>
              <a:t>Commit</a:t>
            </a:r>
            <a:r>
              <a:rPr b="0"/>
              <a:t>, and </a:t>
            </a:r>
            <a:r>
              <a:t>Push</a:t>
            </a:r>
            <a:r>
              <a:rPr b="0"/>
              <a:t> the code to GitHub.</a:t>
            </a:r>
          </a:p>
          <a:p>
            <a:pPr>
              <a:defRPr sz="16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Bonus:</a:t>
            </a:r>
            <a:endParaRPr u="sng"/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Find a partner in class, and </a:t>
            </a:r>
            <a:r>
              <a:rPr b="1" u="sng"/>
              <a:t>fork</a:t>
            </a:r>
            <a:r>
              <a:t> </a:t>
            </a:r>
            <a:r>
              <a:rPr i="1"/>
              <a:t>their </a:t>
            </a:r>
            <a:r>
              <a:t>repository to your own GitHub account. Clone this forked repository to your local directory.</a:t>
            </a:r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Add, Commit, and Push the code back to your forked copy. </a:t>
            </a:r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Finally, submit a </a:t>
            </a:r>
            <a:r>
              <a:rPr b="1"/>
              <a:t>pull request</a:t>
            </a:r>
            <a:r>
              <a:t> to send your changes to your partner’s repo.</a:t>
            </a:r>
          </a:p>
        </p:txBody>
      </p:sp>
      <p:sp>
        <p:nvSpPr>
          <p:cNvPr id="523" name="Shape 523"/>
          <p:cNvSpPr/>
          <p:nvPr/>
        </p:nvSpPr>
        <p:spPr>
          <a:xfrm>
            <a:off x="2514600" y="124823"/>
            <a:ext cx="6477000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Activity</a:t>
            </a:r>
            <a:r>
              <a:rPr b="0" i="1"/>
              <a:t>: </a:t>
            </a:r>
            <a:r>
              <a:rPr b="0"/>
              <a:t>Git Add, Commit, Push </a:t>
            </a:r>
            <a:r>
              <a:t>|  Suggested Time: </a:t>
            </a:r>
            <a:r>
              <a:rPr b="0"/>
              <a:t>20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Still a Bit Lost? Never Worry!</a:t>
            </a:r>
          </a:p>
        </p:txBody>
      </p:sp>
      <p:pic>
        <p:nvPicPr>
          <p:cNvPr id="526" name="image12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8331" y="966787"/>
            <a:ext cx="4848227" cy="4924427"/>
          </a:xfrm>
          <a:prstGeom prst="rect">
            <a:avLst/>
          </a:prstGeom>
          <a:ln>
            <a:solidFill>
              <a:srgbClr val="5B9BD5"/>
            </a:solidFill>
          </a:ln>
        </p:spPr>
      </p:pic>
      <p:sp>
        <p:nvSpPr>
          <p:cNvPr id="527" name="Shape 527"/>
          <p:cNvSpPr/>
          <p:nvPr/>
        </p:nvSpPr>
        <p:spPr>
          <a:xfrm>
            <a:off x="5257800" y="2514599"/>
            <a:ext cx="3733800" cy="115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Follow this handy Guide!</a:t>
            </a:r>
          </a:p>
          <a:p>
            <a:pPr marL="285750" indent="-285750"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Practice a few times on your own before our next class.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If You’re Still Lost… Here’s a (Free) Course</a:t>
            </a:r>
          </a:p>
        </p:txBody>
      </p:sp>
      <p:pic>
        <p:nvPicPr>
          <p:cNvPr id="530" name="image13.png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0600" y="889866"/>
            <a:ext cx="7239000" cy="4834455"/>
          </a:xfrm>
          <a:prstGeom prst="rect">
            <a:avLst/>
          </a:prstGeom>
          <a:ln>
            <a:solidFill>
              <a:srgbClr val="DAE3F3"/>
            </a:solidFill>
          </a:ln>
        </p:spPr>
      </p:pic>
      <p:sp>
        <p:nvSpPr>
          <p:cNvPr id="531" name="Shape 531"/>
          <p:cNvSpPr/>
          <p:nvPr/>
        </p:nvSpPr>
        <p:spPr>
          <a:xfrm>
            <a:off x="2261618" y="5882663"/>
            <a:ext cx="4487276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https://www.codeschool.com/courses/try-git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HTML Round 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HTML Syntax (Basic)</a:t>
            </a:r>
          </a:p>
        </p:txBody>
      </p:sp>
      <p:sp>
        <p:nvSpPr>
          <p:cNvPr id="536" name="Shape 536"/>
          <p:cNvSpPr/>
          <p:nvPr/>
        </p:nvSpPr>
        <p:spPr>
          <a:xfrm>
            <a:off x="897616" y="2974636"/>
            <a:ext cx="1371603" cy="646319"/>
          </a:xfrm>
          <a:prstGeom prst="rect">
            <a:avLst/>
          </a:prstGeom>
          <a:solidFill>
            <a:srgbClr val="ED7D3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&lt;h1&gt;</a:t>
            </a:r>
          </a:p>
        </p:txBody>
      </p:sp>
      <p:sp>
        <p:nvSpPr>
          <p:cNvPr id="537" name="Shape 537"/>
          <p:cNvSpPr/>
          <p:nvPr/>
        </p:nvSpPr>
        <p:spPr>
          <a:xfrm>
            <a:off x="2269217" y="2971799"/>
            <a:ext cx="5372103" cy="646320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This is Mah House</a:t>
            </a:r>
          </a:p>
        </p:txBody>
      </p:sp>
      <p:sp>
        <p:nvSpPr>
          <p:cNvPr id="538" name="Shape 538"/>
          <p:cNvSpPr/>
          <p:nvPr/>
        </p:nvSpPr>
        <p:spPr>
          <a:xfrm>
            <a:off x="6993618" y="2971799"/>
            <a:ext cx="1676402" cy="646320"/>
          </a:xfrm>
          <a:prstGeom prst="rect">
            <a:avLst/>
          </a:prstGeom>
          <a:solidFill>
            <a:srgbClr val="ED7D3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&lt;/h1&gt;</a:t>
            </a:r>
          </a:p>
        </p:txBody>
      </p:sp>
      <p:sp>
        <p:nvSpPr>
          <p:cNvPr id="539" name="Shape 539"/>
          <p:cNvSpPr/>
          <p:nvPr/>
        </p:nvSpPr>
        <p:spPr>
          <a:xfrm>
            <a:off x="716736" y="4497318"/>
            <a:ext cx="1637441" cy="375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Opening Tag</a:t>
            </a:r>
          </a:p>
        </p:txBody>
      </p:sp>
      <p:sp>
        <p:nvSpPr>
          <p:cNvPr id="540" name="Shape 540"/>
          <p:cNvSpPr/>
          <p:nvPr/>
        </p:nvSpPr>
        <p:spPr>
          <a:xfrm>
            <a:off x="7106577" y="4497318"/>
            <a:ext cx="1538718" cy="375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Closing Tag</a:t>
            </a:r>
          </a:p>
        </p:txBody>
      </p:sp>
      <p:sp>
        <p:nvSpPr>
          <p:cNvPr id="541" name="Shape 541"/>
          <p:cNvSpPr/>
          <p:nvPr/>
        </p:nvSpPr>
        <p:spPr>
          <a:xfrm>
            <a:off x="4148832" y="1420478"/>
            <a:ext cx="1134030" cy="37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Content </a:t>
            </a:r>
          </a:p>
        </p:txBody>
      </p:sp>
      <p:cxnSp>
        <p:nvCxnSpPr>
          <p:cNvPr id="542" name="Connector 542"/>
          <p:cNvCxnSpPr>
            <a:stCxn id="539" idx="0"/>
            <a:endCxn id="536" idx="0"/>
          </p:cNvCxnSpPr>
          <p:nvPr/>
        </p:nvCxnSpPr>
        <p:spPr>
          <a:xfrm flipV="1">
            <a:off x="1535456" y="3297795"/>
            <a:ext cx="47962" cy="1387138"/>
          </a:xfrm>
          <a:prstGeom prst="straightConnector1">
            <a:avLst/>
          </a:prstGeom>
          <a:ln w="63500">
            <a:solidFill>
              <a:srgbClr val="5B9BD5"/>
            </a:solidFill>
            <a:miter/>
            <a:tailEnd type="triangle"/>
          </a:ln>
        </p:spPr>
      </p:cxnSp>
      <p:sp>
        <p:nvSpPr>
          <p:cNvPr id="543" name="Shape 543"/>
          <p:cNvSpPr/>
          <p:nvPr/>
        </p:nvSpPr>
        <p:spPr>
          <a:xfrm flipV="1">
            <a:off x="7923562" y="3682522"/>
            <a:ext cx="2" cy="814798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4" name="Shape 544"/>
          <p:cNvSpPr/>
          <p:nvPr/>
        </p:nvSpPr>
        <p:spPr>
          <a:xfrm>
            <a:off x="4761341" y="1982716"/>
            <a:ext cx="2" cy="989084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Shape 546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HTML Syntax (with Attribute)</a:t>
            </a:r>
          </a:p>
        </p:txBody>
      </p:sp>
      <p:pic>
        <p:nvPicPr>
          <p:cNvPr id="547" name="image14.png" descr="Pictur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601" y="1325999"/>
            <a:ext cx="9251752" cy="46823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Tricky Tags (Self-Closing)</a:t>
            </a:r>
          </a:p>
        </p:txBody>
      </p:sp>
      <p:pic>
        <p:nvPicPr>
          <p:cNvPr id="550" name="image15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9072" y="1439590"/>
            <a:ext cx="7907199" cy="37188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Shape 552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Important Common Tags</a:t>
            </a:r>
          </a:p>
        </p:txBody>
      </p:sp>
      <p:sp>
        <p:nvSpPr>
          <p:cNvPr id="553" name="Shape 553"/>
          <p:cNvSpPr/>
          <p:nvPr/>
        </p:nvSpPr>
        <p:spPr>
          <a:xfrm>
            <a:off x="457199" y="783751"/>
            <a:ext cx="8782009" cy="4652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685800">
              <a:lnSpc>
                <a:spcPct val="80000"/>
              </a:lnSpc>
              <a:spcBef>
                <a:spcPts val="4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r>
              <a:t>Headings: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&lt;h1&gt; &lt;/h1&gt; </a:t>
            </a:r>
            <a:r>
              <a:rPr b="0"/>
              <a:t>- Heading 1 (Largest Heading)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&lt;h2&gt; &lt;/h2&gt; </a:t>
            </a:r>
            <a:r>
              <a:rPr b="0"/>
              <a:t>- Heading 2 (Next Largest Heading)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&lt;h3&gt; &lt;/h3&gt; </a:t>
            </a:r>
            <a:r>
              <a:rPr b="0"/>
              <a:t>- Heading 3 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…</a:t>
            </a:r>
            <a:endParaRPr sz="2000"/>
          </a:p>
          <a:p>
            <a:pPr defTabSz="685800">
              <a:lnSpc>
                <a:spcPct val="80000"/>
              </a:lnSpc>
              <a:spcBef>
                <a:spcPts val="400"/>
              </a:spcBef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000"/>
          </a:p>
          <a:p>
            <a:pPr defTabSz="685800">
              <a:lnSpc>
                <a:spcPct val="80000"/>
              </a:lnSpc>
              <a:spcBef>
                <a:spcPts val="4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r>
              <a:t>Containers: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&lt;html&gt; &lt;/html&gt; </a:t>
            </a:r>
            <a:r>
              <a:rPr b="0"/>
              <a:t>- Wraps the entire page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&lt;head&gt; &lt;/head&gt;</a:t>
            </a:r>
            <a:r>
              <a:rPr b="0"/>
              <a:t> - Wraps the header of the page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&lt;body&gt; &lt;/body&gt; </a:t>
            </a:r>
            <a:r>
              <a:rPr b="0"/>
              <a:t>- Wraps the main content 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&lt;div&gt; &lt;/div&gt; </a:t>
            </a:r>
            <a:r>
              <a:rPr b="0"/>
              <a:t>- Logical Container *** 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&lt;p&gt; &lt;/p&gt; </a:t>
            </a:r>
            <a:r>
              <a:rPr b="0"/>
              <a:t>- Wraps individual Paragraphs 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000"/>
          </a:p>
          <a:p>
            <a:pPr defTabSz="685800">
              <a:lnSpc>
                <a:spcPct val="80000"/>
              </a:lnSpc>
              <a:spcBef>
                <a:spcPts val="4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r>
              <a:t>Others: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&lt;strong&gt; </a:t>
            </a:r>
            <a:r>
              <a:rPr b="0"/>
              <a:t>(bold), </a:t>
            </a:r>
            <a:r>
              <a:t>&lt;em&gt; </a:t>
            </a:r>
            <a:r>
              <a:rPr b="0"/>
              <a:t>(emphasis)</a:t>
            </a:r>
            <a:endParaRPr sz="22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&lt;img&gt; </a:t>
            </a:r>
            <a:r>
              <a:rPr b="0"/>
              <a:t>(images)</a:t>
            </a:r>
            <a:r>
              <a:t>, &lt;a href&gt; </a:t>
            </a:r>
            <a:r>
              <a:rPr b="0"/>
              <a:t>(links)</a:t>
            </a:r>
            <a:r>
              <a:t>, &lt;li&gt; </a:t>
            </a:r>
            <a:r>
              <a:rPr b="0"/>
              <a:t>(list items)</a:t>
            </a:r>
            <a:r>
              <a:t> , &lt;title&gt;</a:t>
            </a:r>
            <a:r>
              <a:rPr b="0"/>
              <a:t> (title), </a:t>
            </a:r>
            <a:br>
              <a:rPr b="0"/>
            </a:br>
            <a:r>
              <a:t>&lt;br&gt;</a:t>
            </a:r>
            <a:r>
              <a:rPr b="0"/>
              <a:t> (line break), </a:t>
            </a:r>
            <a:r>
              <a:t>&lt;table&gt; </a:t>
            </a:r>
            <a:r>
              <a:rPr b="0"/>
              <a:t>(tables), </a:t>
            </a:r>
            <a:r>
              <a:t>&lt;!-- --&gt;</a:t>
            </a:r>
            <a:r>
              <a:rPr b="0"/>
              <a:t> (comments)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Less Common Tags</a:t>
            </a:r>
          </a:p>
        </p:txBody>
      </p:sp>
      <p:sp>
        <p:nvSpPr>
          <p:cNvPr id="556" name="Shape 556"/>
          <p:cNvSpPr/>
          <p:nvPr/>
        </p:nvSpPr>
        <p:spPr>
          <a:xfrm>
            <a:off x="457199" y="783751"/>
            <a:ext cx="8782009" cy="436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pPr marL="254602" indent="-254602" defTabSz="678941">
              <a:spcBef>
                <a:spcPts val="400"/>
              </a:spcBef>
              <a:buSzPct val="100000"/>
              <a:buFont typeface="Arial"/>
              <a:buChar char="•"/>
              <a:defRPr sz="1900" b="1">
                <a:latin typeface="Arial"/>
                <a:ea typeface="Arial"/>
                <a:cs typeface="Arial"/>
                <a:sym typeface="Arial"/>
              </a:defRPr>
            </a:pPr>
            <a:r>
              <a:t>All HTML Tags are listed here: </a:t>
            </a:r>
            <a:r>
              <a:rPr b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http://www.w3schools.com/tags/</a:t>
            </a:r>
          </a:p>
          <a:p>
            <a:pPr defTabSz="678941">
              <a:spcBef>
                <a:spcPts val="500"/>
              </a:spcBef>
              <a:defRPr sz="1900">
                <a:latin typeface="Arial"/>
                <a:ea typeface="Arial"/>
                <a:cs typeface="Arial"/>
                <a:sym typeface="Arial"/>
              </a:defRPr>
            </a:pPr>
            <a:endParaRPr b="0" u="sng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2"/>
            </a:endParaRPr>
          </a:p>
          <a:p>
            <a:pPr marL="254602" indent="-254602" defTabSz="678941">
              <a:spcBef>
                <a:spcPts val="400"/>
              </a:spcBef>
              <a:buSzPct val="100000"/>
              <a:buFont typeface="Arial"/>
              <a:buChar char="•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Don’t try to memorize them! Simply refer back to documentation as needed. </a:t>
            </a:r>
            <a:endParaRPr sz="2300"/>
          </a:p>
          <a:p>
            <a:pPr marL="254602" indent="-254602" defTabSz="678941">
              <a:spcBef>
                <a:spcPts val="500"/>
              </a:spcBef>
              <a:buSzPct val="100000"/>
              <a:buFont typeface="Arial"/>
              <a:buChar char="•"/>
              <a:defRPr sz="1900">
                <a:latin typeface="Arial"/>
                <a:ea typeface="Arial"/>
                <a:cs typeface="Arial"/>
                <a:sym typeface="Arial"/>
              </a:defRPr>
            </a:pPr>
            <a:endParaRPr sz="2300"/>
          </a:p>
          <a:p>
            <a:pPr marL="254602" indent="-254602" defTabSz="678941">
              <a:spcBef>
                <a:spcPts val="400"/>
              </a:spcBef>
              <a:buSzPct val="100000"/>
              <a:buFont typeface="Arial"/>
              <a:buChar char="•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Other tags:</a:t>
            </a:r>
            <a:endParaRPr sz="23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&lt;video&gt; for Videos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&lt;audio&gt; for Audio files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&lt;embed&gt; for Embedded files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&lt;code&gt; for including computer code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&lt;header&gt; for headers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&lt;nav&gt; for navigation bars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&lt;footer&gt; for footers </a:t>
            </a:r>
            <a:endParaRPr sz="2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HTML for Forms</a:t>
            </a:r>
          </a:p>
        </p:txBody>
      </p:sp>
      <p:sp>
        <p:nvSpPr>
          <p:cNvPr id="559" name="Shape 559"/>
          <p:cNvSpPr/>
          <p:nvPr/>
        </p:nvSpPr>
        <p:spPr>
          <a:xfrm>
            <a:off x="457199" y="783751"/>
            <a:ext cx="8782009" cy="4349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defTabSz="685800">
              <a:spcBef>
                <a:spcPts val="500"/>
              </a:spcBef>
              <a:defRPr sz="2200" b="1" u="sng">
                <a:latin typeface="Arial"/>
                <a:ea typeface="Arial"/>
                <a:cs typeface="Arial"/>
                <a:sym typeface="Arial"/>
              </a:defRPr>
            </a:pPr>
            <a:r>
              <a:t>Common UI (User Interface) Form Elements:</a:t>
            </a:r>
            <a:endParaRPr sz="2400"/>
          </a:p>
          <a:p>
            <a:pPr defTabSz="685800">
              <a:spcBef>
                <a:spcPts val="500"/>
              </a:spcBef>
              <a:defRPr sz="22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&lt;form&gt; </a:t>
            </a:r>
            <a:r>
              <a:rPr b="0"/>
              <a:t>- Creates a form section in HTML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&lt;input&gt; </a:t>
            </a:r>
            <a:r>
              <a:rPr b="0"/>
              <a:t>- Input boxes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&lt;label&gt; </a:t>
            </a:r>
            <a:r>
              <a:rPr b="0"/>
              <a:t>- Labels for boxes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&lt;button&gt; </a:t>
            </a:r>
            <a:r>
              <a:rPr b="0"/>
              <a:t>- Button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&lt;textarea&gt; </a:t>
            </a:r>
            <a:r>
              <a:rPr b="0"/>
              <a:t>- Large textbox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Homework #1 - Assignment</a:t>
            </a:r>
          </a:p>
        </p:txBody>
      </p:sp>
      <p:sp>
        <p:nvSpPr>
          <p:cNvPr id="227" name="Shape 227"/>
          <p:cNvSpPr/>
          <p:nvPr/>
        </p:nvSpPr>
        <p:spPr>
          <a:xfrm>
            <a:off x="304799" y="761999"/>
            <a:ext cx="8740776" cy="3680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Also, at this point everyone should have access to the homework repository in GitHub.</a:t>
            </a:r>
            <a:br/>
            <a:br/>
            <a:r>
              <a:rPr b="0"/>
              <a:t>&lt;&lt;&lt;&lt;&lt; LINK HERE&gt;&gt;&gt;&gt;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Homework Assignment #1 is due next week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557212" lvl="1" indent="-214313" defTabSz="685800">
              <a:spcBef>
                <a:spcPts val="400"/>
              </a:spcBef>
              <a:buSzPct val="100000"/>
              <a:buFont typeface="Arial"/>
              <a:buChar char="–"/>
              <a:defRPr sz="1900" b="1" u="sng">
                <a:latin typeface="Arial"/>
                <a:ea typeface="Arial"/>
                <a:cs typeface="Arial"/>
                <a:sym typeface="Arial"/>
              </a:defRPr>
            </a:pPr>
            <a:r>
              <a:t>MW Class: Next Wednesday (&lt;&lt;&lt;&lt;DATE HERE&gt;&gt;&gt;&gt;)</a:t>
            </a:r>
            <a:endParaRPr sz="2100"/>
          </a:p>
          <a:p>
            <a:pPr lvl="1" indent="342900" defTabSz="685800">
              <a:spcBef>
                <a:spcPts val="500"/>
              </a:spcBef>
              <a:defRPr sz="1900" b="1" u="sng">
                <a:latin typeface="Arial"/>
                <a:ea typeface="Arial"/>
                <a:cs typeface="Arial"/>
                <a:sym typeface="Arial"/>
              </a:defRPr>
            </a:pPr>
            <a:endParaRPr sz="2100"/>
          </a:p>
          <a:p>
            <a:pPr marL="557212" lvl="1" indent="-214313" defTabSz="685800">
              <a:spcBef>
                <a:spcPts val="400"/>
              </a:spcBef>
              <a:buSzPct val="100000"/>
              <a:buFont typeface="Arial"/>
              <a:buChar char="–"/>
              <a:defRPr sz="1900" b="1" u="sng">
                <a:latin typeface="Arial"/>
                <a:ea typeface="Arial"/>
                <a:cs typeface="Arial"/>
                <a:sym typeface="Arial"/>
              </a:defRPr>
            </a:pPr>
            <a:r>
              <a:t>TTH Class: Next Thursday (&lt;&lt;&lt;&lt;DATE HERE&gt;&gt;&gt;&gt;)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HTML for Forms</a:t>
            </a:r>
          </a:p>
        </p:txBody>
      </p:sp>
      <p:pic>
        <p:nvPicPr>
          <p:cNvPr id="562" name="image16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867716"/>
            <a:ext cx="6429375" cy="3514727"/>
          </a:xfrm>
          <a:prstGeom prst="rect">
            <a:avLst/>
          </a:prstGeom>
          <a:ln>
            <a:solidFill>
              <a:srgbClr val="333F50"/>
            </a:solidFill>
          </a:ln>
        </p:spPr>
      </p:pic>
      <p:pic>
        <p:nvPicPr>
          <p:cNvPr id="563" name="image17.png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57400" y="4615338"/>
            <a:ext cx="4333875" cy="1562102"/>
          </a:xfrm>
          <a:prstGeom prst="rect">
            <a:avLst/>
          </a:prstGeom>
          <a:ln>
            <a:solidFill>
              <a:srgbClr val="2E75B6"/>
            </a:solidFill>
          </a:ln>
        </p:spPr>
      </p:pic>
      <p:sp>
        <p:nvSpPr>
          <p:cNvPr id="564" name="Shape 564"/>
          <p:cNvSpPr/>
          <p:nvPr/>
        </p:nvSpPr>
        <p:spPr>
          <a:xfrm flipH="1">
            <a:off x="4521425" y="4387220"/>
            <a:ext cx="84453" cy="223374"/>
          </a:xfrm>
          <a:prstGeom prst="line">
            <a:avLst/>
          </a:prstGeom>
          <a:ln w="73025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Shape 566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On Ugly HTML</a:t>
            </a:r>
          </a:p>
        </p:txBody>
      </p:sp>
      <p:pic>
        <p:nvPicPr>
          <p:cNvPr id="567" name="image18.png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0035" y="914400"/>
            <a:ext cx="8543927" cy="3181350"/>
          </a:xfrm>
          <a:prstGeom prst="rect">
            <a:avLst/>
          </a:prstGeom>
          <a:ln w="12700">
            <a:miter lim="400000"/>
          </a:ln>
        </p:spPr>
      </p:pic>
      <p:sp>
        <p:nvSpPr>
          <p:cNvPr id="568" name="Shape 568"/>
          <p:cNvSpPr/>
          <p:nvPr/>
        </p:nvSpPr>
        <p:spPr>
          <a:xfrm>
            <a:off x="304800" y="4343399"/>
            <a:ext cx="8686800" cy="1859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Don’t do this… Use proper indentation and sectioning.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Readable code is easier to maintain.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Invest time to get better about this now. It will pay dividends!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sp>
        <p:nvSpPr>
          <p:cNvPr id="571" name="Shape 571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72" name="Shape 572"/>
          <p:cNvSpPr/>
          <p:nvPr/>
        </p:nvSpPr>
        <p:spPr>
          <a:xfrm>
            <a:off x="304800" y="914399"/>
            <a:ext cx="8686800" cy="2570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Assignment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In this activity, you’ll create a student bio using HTML. You will then add, commit, and push your completed HTML to GitHub for the world to see.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Additional instructions, sent via Slack.</a:t>
            </a:r>
          </a:p>
        </p:txBody>
      </p:sp>
      <p:sp>
        <p:nvSpPr>
          <p:cNvPr id="573" name="Shape 573"/>
          <p:cNvSpPr/>
          <p:nvPr/>
        </p:nvSpPr>
        <p:spPr>
          <a:xfrm>
            <a:off x="3657600" y="124823"/>
            <a:ext cx="5334000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Activity</a:t>
            </a:r>
            <a:r>
              <a:rPr b="0" i="1"/>
              <a:t>: </a:t>
            </a:r>
            <a:r>
              <a:rPr b="0"/>
              <a:t>1-HTML_Git </a:t>
            </a:r>
            <a:r>
              <a:t>|  Suggested Time: </a:t>
            </a:r>
            <a:r>
              <a:rPr b="0"/>
              <a:t>20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sp>
        <p:nvSpPr>
          <p:cNvPr id="576" name="Shape 576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577" name="image19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" y="860038"/>
            <a:ext cx="7696200" cy="52857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CSS Stylin’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HTML / CSS Definitions </a:t>
            </a:r>
            <a:r>
              <a:rPr sz="1000"/>
              <a:t>(*yawn* unimportant)</a:t>
            </a:r>
          </a:p>
        </p:txBody>
      </p:sp>
      <p:sp>
        <p:nvSpPr>
          <p:cNvPr id="582" name="Shape 582"/>
          <p:cNvSpPr/>
          <p:nvPr/>
        </p:nvSpPr>
        <p:spPr>
          <a:xfrm>
            <a:off x="457200" y="1143000"/>
            <a:ext cx="8153400" cy="2977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HTML:</a:t>
            </a:r>
            <a:r>
              <a:rPr b="0"/>
              <a:t> Hypertext Markup Language – (Content)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CSS: </a:t>
            </a:r>
            <a:r>
              <a:rPr b="0"/>
              <a:t>Cascading Style Sheets – (Appearance)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HTML/CSS are the “languages of the web.” </a:t>
            </a:r>
            <a:r>
              <a:rPr b="0"/>
              <a:t>Together they define both the content and the aesthetics of a webpage – handling everything from the layouts, colors, fonts and  content placement.  </a:t>
            </a:r>
            <a:r>
              <a:rPr sz="1400" b="0"/>
              <a:t>(JavaScript is the third – handling logic, animation, etc.)</a:t>
            </a:r>
          </a:p>
        </p:txBody>
      </p:sp>
      <p:pic>
        <p:nvPicPr>
          <p:cNvPr id="583" name="image6.jpe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9285" y="4631587"/>
            <a:ext cx="1873916" cy="1494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584" name="image20.png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43200" y="4648200"/>
            <a:ext cx="2971800" cy="14921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HTML / CSS Analogy</a:t>
            </a:r>
          </a:p>
        </p:txBody>
      </p:sp>
      <p:sp>
        <p:nvSpPr>
          <p:cNvPr id="587" name="Shape 587"/>
          <p:cNvSpPr/>
          <p:nvPr/>
        </p:nvSpPr>
        <p:spPr>
          <a:xfrm>
            <a:off x="457199" y="990600"/>
            <a:ext cx="4100947" cy="2405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algn="ctr" defTabSz="685800">
              <a:spcBef>
                <a:spcPts val="500"/>
              </a:spcBef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r>
              <a:t>HTML Alone</a:t>
            </a:r>
          </a:p>
          <a:p>
            <a:pPr marL="257175" indent="-257175" algn="ctr" defTabSz="685800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Like writing papers in “Notepad.” </a:t>
            </a:r>
          </a:p>
          <a:p>
            <a:pPr marL="257175" indent="-257175" algn="ctr" defTabSz="685800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57175" indent="-257175" algn="ctr" defTabSz="685800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Can only write unformatted text. </a:t>
            </a:r>
          </a:p>
        </p:txBody>
      </p:sp>
      <p:sp>
        <p:nvSpPr>
          <p:cNvPr id="588" name="Shape 588"/>
          <p:cNvSpPr/>
          <p:nvPr/>
        </p:nvSpPr>
        <p:spPr>
          <a:xfrm>
            <a:off x="4743201" y="990600"/>
            <a:ext cx="4100946" cy="314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algn="ctr">
              <a:spcBef>
                <a:spcPts val="500"/>
              </a:spcBef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r>
              <a:t>HTML / CSS</a:t>
            </a:r>
            <a:endParaRPr sz="3200"/>
          </a:p>
          <a:p>
            <a:pPr marL="342900" indent="-342900" algn="ctr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Like writing papers in Microsoft Word.</a:t>
            </a:r>
            <a:endParaRPr sz="3200"/>
          </a:p>
          <a:p>
            <a:pPr marL="342900" indent="-342900" algn="ctr">
              <a:spcBef>
                <a:spcPts val="700"/>
              </a:spcBef>
              <a:buSzPct val="100000"/>
              <a:buFont typeface="Arial"/>
              <a:buChar char="•"/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endParaRPr sz="3200"/>
          </a:p>
          <a:p>
            <a:pPr marL="342900" indent="-342900" algn="ctr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Can format text, page settings, alignment, etc. based on “highlighting” and menu options.</a:t>
            </a:r>
          </a:p>
        </p:txBody>
      </p:sp>
      <p:pic>
        <p:nvPicPr>
          <p:cNvPr id="589" name="image21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3827" y="4449762"/>
            <a:ext cx="1676401" cy="1676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590" name="image22.png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94876" y="4602162"/>
            <a:ext cx="1475767" cy="14489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92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HTML Page</a:t>
            </a:r>
          </a:p>
        </p:txBody>
      </p:sp>
      <p:pic>
        <p:nvPicPr>
          <p:cNvPr id="593" name="snippet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91280" y="-707611"/>
            <a:ext cx="9144001" cy="5276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594" name="snippet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0097" y="925970"/>
            <a:ext cx="7363806" cy="50060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HTML Page - Result</a:t>
            </a:r>
          </a:p>
        </p:txBody>
      </p:sp>
      <p:pic>
        <p:nvPicPr>
          <p:cNvPr id="597" name="image24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9637" y="838200"/>
            <a:ext cx="7324726" cy="5391150"/>
          </a:xfrm>
          <a:prstGeom prst="rect">
            <a:avLst/>
          </a:prstGeom>
          <a:ln>
            <a:solidFill>
              <a:srgbClr val="5B9BD5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HTML Page - Result</a:t>
            </a:r>
          </a:p>
        </p:txBody>
      </p:sp>
      <p:pic>
        <p:nvPicPr>
          <p:cNvPr id="600" name="image24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9637" y="838200"/>
            <a:ext cx="7324726" cy="5391150"/>
          </a:xfrm>
          <a:prstGeom prst="rect">
            <a:avLst/>
          </a:prstGeom>
          <a:ln>
            <a:solidFill>
              <a:srgbClr val="5B9BD5"/>
            </a:solidFill>
          </a:ln>
        </p:spPr>
      </p:pic>
      <p:sp>
        <p:nvSpPr>
          <p:cNvPr id="601" name="Shape 601"/>
          <p:cNvSpPr/>
          <p:nvPr/>
        </p:nvSpPr>
        <p:spPr>
          <a:xfrm>
            <a:off x="4267200" y="4571999"/>
            <a:ext cx="4304068" cy="769997"/>
          </a:xfrm>
          <a:prstGeom prst="rect">
            <a:avLst/>
          </a:prstGeom>
          <a:solidFill>
            <a:srgbClr val="C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4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Hella Boring…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Enter CSS</a:t>
            </a:r>
          </a:p>
        </p:txBody>
      </p:sp>
      <p:pic>
        <p:nvPicPr>
          <p:cNvPr id="604" name="image25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61998"/>
            <a:ext cx="4724400" cy="4953187"/>
          </a:xfrm>
          <a:prstGeom prst="rect">
            <a:avLst/>
          </a:prstGeom>
          <a:ln w="12700">
            <a:miter lim="400000"/>
          </a:ln>
        </p:spPr>
      </p:pic>
      <p:pic>
        <p:nvPicPr>
          <p:cNvPr id="605" name="image26.png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6197" y="761998"/>
            <a:ext cx="4855103" cy="49531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hape 607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Enter CSS - Result</a:t>
            </a:r>
          </a:p>
        </p:txBody>
      </p:sp>
      <p:pic>
        <p:nvPicPr>
          <p:cNvPr id="608" name="image27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7800" y="762000"/>
            <a:ext cx="6781800" cy="5581014"/>
          </a:xfrm>
          <a:prstGeom prst="rect">
            <a:avLst/>
          </a:prstGeom>
          <a:ln>
            <a:solidFill>
              <a:srgbClr val="5B9BD5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CSS Syntax</a:t>
            </a:r>
          </a:p>
        </p:txBody>
      </p:sp>
      <p:sp>
        <p:nvSpPr>
          <p:cNvPr id="611" name="Shape 611"/>
          <p:cNvSpPr/>
          <p:nvPr/>
        </p:nvSpPr>
        <p:spPr>
          <a:xfrm>
            <a:off x="457200" y="828113"/>
            <a:ext cx="8153400" cy="2432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CSS works by hooking onto </a:t>
            </a:r>
            <a:r>
              <a:rPr b="1"/>
              <a:t>selectors</a:t>
            </a:r>
            <a:r>
              <a:t> added into HTML using </a:t>
            </a:r>
            <a:r>
              <a:rPr b="1"/>
              <a:t>classes</a:t>
            </a:r>
            <a:r>
              <a:t> and </a:t>
            </a:r>
            <a:r>
              <a:rPr b="1"/>
              <a:t>identifiers.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Once hooked, we apply </a:t>
            </a:r>
            <a:r>
              <a:rPr b="1"/>
              <a:t>styles </a:t>
            </a:r>
            <a:r>
              <a:t>to those HTML elements using CSS.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defTabSz="685800">
              <a:spcBef>
                <a:spcPts val="500"/>
              </a:spcBef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612" name="image28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281" y="2629936"/>
            <a:ext cx="8409696" cy="2883327"/>
          </a:xfrm>
          <a:prstGeom prst="rect">
            <a:avLst/>
          </a:prstGeom>
          <a:ln>
            <a:solidFill>
              <a:srgbClr val="2E75B6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Shape 61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CSS Example</a:t>
            </a:r>
          </a:p>
        </p:txBody>
      </p:sp>
      <p:sp>
        <p:nvSpPr>
          <p:cNvPr id="615" name="Shape 615"/>
          <p:cNvSpPr/>
          <p:nvPr/>
        </p:nvSpPr>
        <p:spPr>
          <a:xfrm>
            <a:off x="457200" y="862014"/>
            <a:ext cx="8153400" cy="4257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In the below example the “Header” would be turned blue and MUCH larger because of the CSS.</a:t>
            </a:r>
            <a:endParaRPr sz="13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13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We can incorporate an element’s class or ID to apply a CSS style to a particular part of the document. </a:t>
            </a:r>
            <a:endParaRPr sz="1300"/>
          </a:p>
          <a:p>
            <a:pPr marL="479203" lvl="1" indent="-184309" defTabSz="589787">
              <a:lnSpc>
                <a:spcPct val="80000"/>
              </a:lnSpc>
              <a:spcBef>
                <a:spcPts val="200"/>
              </a:spcBef>
              <a:buSzPct val="100000"/>
              <a:buFont typeface="Arial"/>
              <a:buChar char="–"/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Just remember to include the necessary symbol before the CSS: “.” for class, “#” for ID.</a:t>
            </a:r>
          </a:p>
          <a:p>
            <a:pPr defTabSz="589787">
              <a:lnSpc>
                <a:spcPct val="80000"/>
              </a:lnSpc>
              <a:spcBef>
                <a:spcPts val="300"/>
              </a:spcBef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defTabSz="589787">
              <a:lnSpc>
                <a:spcPct val="80000"/>
              </a:lnSpc>
              <a:spcBef>
                <a:spcPts val="3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200" b="1" u="sng">
                <a:latin typeface="Arial"/>
                <a:ea typeface="Arial"/>
                <a:cs typeface="Arial"/>
                <a:sym typeface="Arial"/>
              </a:defRPr>
            </a:pPr>
            <a:r>
              <a:t>Example (HTML): </a:t>
            </a:r>
            <a:endParaRPr sz="1300"/>
          </a:p>
          <a:p>
            <a:pPr defTabSz="589787">
              <a:lnSpc>
                <a:spcPct val="80000"/>
              </a:lnSpc>
              <a:spcBef>
                <a:spcPts val="3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endParaRPr sz="13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&lt;p </a:t>
            </a:r>
            <a:r>
              <a:rPr>
                <a:solidFill>
                  <a:srgbClr val="00B0F0"/>
                </a:solidFill>
              </a:rPr>
              <a:t>class=“bigBlue”</a:t>
            </a:r>
            <a:r>
              <a:t>&gt;Header&lt;/p&gt;</a:t>
            </a:r>
            <a:endParaRPr sz="12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200"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200" b="1" u="sng">
                <a:latin typeface="Arial"/>
                <a:ea typeface="Arial"/>
                <a:cs typeface="Arial"/>
                <a:sym typeface="Arial"/>
              </a:defRPr>
            </a:pPr>
            <a:r>
              <a:t>Example (CSS):</a:t>
            </a:r>
            <a:endParaRPr sz="1300"/>
          </a:p>
          <a:p>
            <a:pPr defTabSz="589787">
              <a:lnSpc>
                <a:spcPct val="80000"/>
              </a:lnSpc>
              <a:spcBef>
                <a:spcPts val="3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endParaRPr sz="13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.bigBlue </a:t>
            </a:r>
            <a:endParaRPr sz="12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{</a:t>
            </a:r>
            <a:endParaRPr sz="12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	font-size: 100px;</a:t>
            </a:r>
            <a:endParaRPr sz="12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	color: blue;</a:t>
            </a:r>
            <a:endParaRPr sz="12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}</a:t>
            </a:r>
            <a:endParaRPr sz="1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Shape 617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Key CSS Attributes</a:t>
            </a:r>
          </a:p>
        </p:txBody>
      </p:sp>
      <p:sp>
        <p:nvSpPr>
          <p:cNvPr id="618" name="Shape 618"/>
          <p:cNvSpPr/>
          <p:nvPr/>
        </p:nvSpPr>
        <p:spPr>
          <a:xfrm>
            <a:off x="457200" y="783751"/>
            <a:ext cx="8153400" cy="45020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589787">
              <a:lnSpc>
                <a:spcPct val="80000"/>
              </a:lnSpc>
              <a:spcBef>
                <a:spcPts val="300"/>
              </a:spcBef>
              <a:defRPr sz="1500" b="1" u="sng">
                <a:latin typeface="Arial"/>
                <a:ea typeface="Arial"/>
                <a:cs typeface="Arial"/>
                <a:sym typeface="Arial"/>
              </a:defRPr>
            </a:pPr>
            <a:r>
              <a:t>Font / Color: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color</a:t>
            </a:r>
            <a:r>
              <a:rPr b="0"/>
              <a:t>: Sets color of text.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font-size</a:t>
            </a:r>
            <a:r>
              <a:rPr b="0"/>
              <a:t>: Sets size of the font.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font-style</a:t>
            </a:r>
            <a:r>
              <a:rPr b="0"/>
              <a:t>: Sets italics.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font-weight</a:t>
            </a:r>
            <a:r>
              <a:rPr b="0"/>
              <a:t>: Sets bold.</a:t>
            </a:r>
            <a:endParaRPr sz="1700"/>
          </a:p>
          <a:p>
            <a:pPr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500" b="1" u="sng">
                <a:latin typeface="Arial"/>
                <a:ea typeface="Arial"/>
                <a:cs typeface="Arial"/>
                <a:sym typeface="Arial"/>
              </a:defRPr>
            </a:pPr>
            <a:r>
              <a:t>Alignment / Spacing: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padding (top/right/bottom/left): </a:t>
            </a:r>
            <a:r>
              <a:rPr b="0"/>
              <a:t>Adds space between element and its own border.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margin (top/right/bottom/left): </a:t>
            </a:r>
            <a:r>
              <a:rPr b="0"/>
              <a:t>Adds space between element and surrounding elements.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float: </a:t>
            </a:r>
            <a:r>
              <a:rPr b="0"/>
              <a:t>Forces elements to the sides, centers, or tops.</a:t>
            </a:r>
            <a:endParaRPr sz="1700"/>
          </a:p>
          <a:p>
            <a:pPr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500" b="1" u="sng">
                <a:latin typeface="Arial"/>
                <a:ea typeface="Arial"/>
                <a:cs typeface="Arial"/>
                <a:sym typeface="Arial"/>
              </a:defRPr>
            </a:pPr>
            <a:r>
              <a:t>Background: 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background-color: </a:t>
            </a:r>
            <a:r>
              <a:rPr b="0"/>
              <a:t>sets background color.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background-image: </a:t>
            </a:r>
            <a:r>
              <a:rPr b="0"/>
              <a:t>sets background image.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defTabSz="589787">
              <a:lnSpc>
                <a:spcPct val="80000"/>
              </a:lnSpc>
              <a:spcBef>
                <a:spcPts val="4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Shape 62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Powerful Duo</a:t>
            </a:r>
          </a:p>
        </p:txBody>
      </p:sp>
      <p:sp>
        <p:nvSpPr>
          <p:cNvPr id="621" name="Shape 621"/>
          <p:cNvSpPr/>
          <p:nvPr/>
        </p:nvSpPr>
        <p:spPr>
          <a:xfrm>
            <a:off x="443344" y="1981200"/>
            <a:ext cx="8229601" cy="968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algn="ctr" defTabSz="6858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Believe it or not, HTML / CSS is all you need </a:t>
            </a:r>
            <a:endParaRPr sz="2400"/>
          </a:p>
          <a:p>
            <a:pPr algn="ctr" defTabSz="6858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to develop a vivid, full-blown website.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Shape 62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INSTRUCTOR DEMO</a:t>
            </a:r>
          </a:p>
        </p:txBody>
      </p:sp>
      <p:sp>
        <p:nvSpPr>
          <p:cNvPr id="624" name="Shape 624"/>
          <p:cNvSpPr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r>
              <a:t>(quickexample_internalcss.html | 2-BasicCSS)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Shape 626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sp>
        <p:nvSpPr>
          <p:cNvPr id="627" name="Shape 62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28" name="Shape 628"/>
          <p:cNvSpPr/>
          <p:nvPr/>
        </p:nvSpPr>
        <p:spPr>
          <a:xfrm>
            <a:off x="304800" y="914399"/>
            <a:ext cx="8686800" cy="2570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Assignment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In this activity, you’ll upgrade your previous HTML bio-page using CSS style rules. Once you’re done, commit and push up your changes to GitHub.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We’ll send you additional instructions via Slack.</a:t>
            </a:r>
          </a:p>
        </p:txBody>
      </p:sp>
      <p:sp>
        <p:nvSpPr>
          <p:cNvPr id="629" name="Shape 629"/>
          <p:cNvSpPr/>
          <p:nvPr/>
        </p:nvSpPr>
        <p:spPr>
          <a:xfrm>
            <a:off x="2590800" y="124823"/>
            <a:ext cx="6400800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Activity</a:t>
            </a:r>
            <a:r>
              <a:rPr b="0" i="1"/>
              <a:t>: </a:t>
            </a:r>
            <a:r>
              <a:rPr b="0"/>
              <a:t>3-HTML_CSS_Layout </a:t>
            </a:r>
            <a:r>
              <a:t>|  Suggested Time: </a:t>
            </a:r>
            <a:r>
              <a:rPr b="0"/>
              <a:t>20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pic>
        <p:nvPicPr>
          <p:cNvPr id="632" name="image29.png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914400"/>
            <a:ext cx="8455743" cy="3276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Video Walkthrough!!</a:t>
            </a:r>
          </a:p>
        </p:txBody>
      </p:sp>
      <p:pic>
        <p:nvPicPr>
          <p:cNvPr id="635" name="image30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838200"/>
            <a:ext cx="8229600" cy="4752975"/>
          </a:xfrm>
          <a:prstGeom prst="rect">
            <a:avLst/>
          </a:prstGeom>
          <a:ln w="12700">
            <a:miter lim="400000"/>
          </a:ln>
        </p:spPr>
      </p:pic>
      <p:sp>
        <p:nvSpPr>
          <p:cNvPr id="636" name="Shape 636"/>
          <p:cNvSpPr/>
          <p:nvPr/>
        </p:nvSpPr>
        <p:spPr>
          <a:xfrm>
            <a:off x="457200" y="5638799"/>
            <a:ext cx="8229600" cy="617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ea typeface="Arial"/>
                <a:cs typeface="Arial"/>
                <a:sym typeface="Arial"/>
                <a:hlinkClick r:id="rId3"/>
              </a:defRPr>
            </a:lvl1pPr>
          </a:lstStyle>
          <a:p>
            <a:r>
              <a:rPr>
                <a:hlinkClick r:id="rId3"/>
              </a:rPr>
              <a:t>https://www.youtube.com/watch?v=kMBinXTCrXI&amp;list=PLgJ8UgkiorCnMLsUevoQRxH8t9bt7ne14&amp;index=2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Today’s Objectives</a:t>
            </a:r>
          </a:p>
        </p:txBody>
      </p:sp>
      <p:sp>
        <p:nvSpPr>
          <p:cNvPr id="232" name="Shape 232"/>
          <p:cNvSpPr/>
          <p:nvPr/>
        </p:nvSpPr>
        <p:spPr>
          <a:xfrm>
            <a:off x="98425" y="1066800"/>
            <a:ext cx="8947150" cy="3299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sp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understand the importance of Git Version Control and of how to use it.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create GitHub Repositories, push code into them, and share with class.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make more HTML documents.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learn to properly use basic HTML tags.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implement basic CSS styling to HTML documents.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Still a Bit Confused?</a:t>
            </a:r>
          </a:p>
        </p:txBody>
      </p:sp>
      <p:sp>
        <p:nvSpPr>
          <p:cNvPr id="639" name="Shape 639"/>
          <p:cNvSpPr/>
          <p:nvPr/>
        </p:nvSpPr>
        <p:spPr>
          <a:xfrm>
            <a:off x="381000" y="914400"/>
            <a:ext cx="8001000" cy="4892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Remember! We’ve got video guides for key activities like that last one.</a:t>
            </a:r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r>
              <a:t>If you feel like you are EVER falling behind, use those online walkthroughs to help catch back up. They are made to be easy to understand.</a:t>
            </a:r>
          </a:p>
          <a:p>
            <a:endParaRPr/>
          </a:p>
          <a:p>
            <a:r>
              <a:t>Still having trouble? Shoot your instructor or one of your TAs a message!</a:t>
            </a:r>
          </a:p>
          <a:p>
            <a:r>
              <a:t>We are here to help you out in whatever way we can! </a:t>
            </a:r>
          </a:p>
        </p:txBody>
      </p:sp>
      <p:pic>
        <p:nvPicPr>
          <p:cNvPr id="640" name="image31.png" descr="kMBinXTCrXI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800" y="1600200"/>
            <a:ext cx="4572000" cy="2571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Shape 642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Recap + Questions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Know Thyself</a:t>
            </a:r>
          </a:p>
        </p:txBody>
      </p:sp>
      <p:sp>
        <p:nvSpPr>
          <p:cNvPr id="235" name="Shape 235"/>
          <p:cNvSpPr/>
          <p:nvPr/>
        </p:nvSpPr>
        <p:spPr>
          <a:xfrm>
            <a:off x="304799" y="1066799"/>
            <a:ext cx="8740776" cy="3705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spAutoFit/>
          </a:bodyPr>
          <a:lstStyle/>
          <a:p>
            <a:pPr defTabSz="685800">
              <a:spcBef>
                <a:spcPts val="400"/>
              </a:spcBef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If you are a </a:t>
            </a:r>
            <a:r>
              <a:rPr i="1"/>
              <a:t>complete</a:t>
            </a:r>
            <a:r>
              <a:t> beginner to HTML/CSS and Coding: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Continue getting comfortable with HTML. 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 able to completely write a basic HTML document (like in last class).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Understand what CSS is, what it’s for, and how it works with HTML.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i="1">
                <a:latin typeface="Arial"/>
                <a:ea typeface="Arial"/>
                <a:cs typeface="Arial"/>
                <a:sym typeface="Arial"/>
              </a:defRPr>
            </a:pPr>
            <a:r>
              <a:t>Be able to use Git and GitHub to upload code.</a:t>
            </a:r>
            <a:endParaRPr sz="2400"/>
          </a:p>
          <a:p>
            <a:pPr defTabSz="685800">
              <a:spcBef>
                <a:spcPts val="500"/>
              </a:spcBef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defTabSz="685800">
              <a:spcBef>
                <a:spcPts val="400"/>
              </a:spcBef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If you’ve had past exposure and felt comfortable with the last lesson: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Aim to build up your skills. Clear up any questions or confusions about HTML.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Become knowledgeable about a wider range of HTML and CSS tags.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 able to selectively apply CSS to specific HTML elements.  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i="1">
                <a:latin typeface="Arial"/>
                <a:ea typeface="Arial"/>
                <a:cs typeface="Arial"/>
                <a:sym typeface="Arial"/>
              </a:defRPr>
            </a:pPr>
            <a:r>
              <a:t>Be able to use Git and GitHub to upload code.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What / Why Git?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2180</Words>
  <Application>Microsoft Macintosh PowerPoint</Application>
  <PresentationFormat>On-screen Show (4:3)</PresentationFormat>
  <Paragraphs>451</Paragraphs>
  <Slides>71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5" baseType="lpstr">
      <vt:lpstr>Arial</vt:lpstr>
      <vt:lpstr>Calibri</vt:lpstr>
      <vt:lpstr>Calibri Light</vt:lpstr>
      <vt:lpstr>UCF - Theme</vt:lpstr>
      <vt:lpstr>Git’n Pro with HTML/CSS</vt:lpstr>
      <vt:lpstr>It’s Okay! </vt:lpstr>
      <vt:lpstr>Admin Items</vt:lpstr>
      <vt:lpstr>Where to Get Help</vt:lpstr>
      <vt:lpstr>Homework #1 - Assignment</vt:lpstr>
      <vt:lpstr>Today’s Class!</vt:lpstr>
      <vt:lpstr>Today’s Objectives</vt:lpstr>
      <vt:lpstr>Know Thyself</vt:lpstr>
      <vt:lpstr>What / Why Git?</vt:lpstr>
      <vt:lpstr>Collaborative Coding</vt:lpstr>
      <vt:lpstr>The Team’s Task</vt:lpstr>
      <vt:lpstr>Maya &amp; Gil make their edits</vt:lpstr>
      <vt:lpstr>Different Solutions</vt:lpstr>
      <vt:lpstr>Resolution</vt:lpstr>
      <vt:lpstr>Anne writes her own stuff…</vt:lpstr>
      <vt:lpstr>Anne overwrites work of her teammates…</vt:lpstr>
      <vt:lpstr>The Group Project</vt:lpstr>
      <vt:lpstr>Version Control</vt:lpstr>
      <vt:lpstr>The Group Project</vt:lpstr>
      <vt:lpstr>The team goes to work</vt:lpstr>
      <vt:lpstr>PowerPoint Presentation</vt:lpstr>
      <vt:lpstr>Gil’s edits are ready</vt:lpstr>
      <vt:lpstr>PowerPoint Presentation</vt:lpstr>
      <vt:lpstr>PowerPoint Presentation</vt:lpstr>
      <vt:lpstr>Kobe resolves</vt:lpstr>
      <vt:lpstr>PowerPoint Presentation</vt:lpstr>
      <vt:lpstr>Anne starts her work</vt:lpstr>
      <vt:lpstr>PowerPoint Presentation</vt:lpstr>
      <vt:lpstr>If Annehad made a pull first…</vt:lpstr>
      <vt:lpstr>The overwritten work is discovered</vt:lpstr>
      <vt:lpstr>Roll Back</vt:lpstr>
      <vt:lpstr>The Group Project</vt:lpstr>
      <vt:lpstr>Quick Activity!</vt:lpstr>
      <vt:lpstr>So… What’s this GitHub?</vt:lpstr>
      <vt:lpstr>Pushing and Pulling to GitHub</vt:lpstr>
      <vt:lpstr>Get Started with Git</vt:lpstr>
      <vt:lpstr>Instructor Git Demo!</vt:lpstr>
      <vt:lpstr>Basic Git Commands</vt:lpstr>
      <vt:lpstr>Basic Git Commands</vt:lpstr>
      <vt:lpstr>&gt; YOUR TURN!</vt:lpstr>
      <vt:lpstr>Still a Bit Lost? Never Worry!</vt:lpstr>
      <vt:lpstr>If You’re Still Lost… Here’s a (Free) Course</vt:lpstr>
      <vt:lpstr>HTML Round 2</vt:lpstr>
      <vt:lpstr>HTML Syntax (Basic)</vt:lpstr>
      <vt:lpstr>HTML Syntax (with Attribute)</vt:lpstr>
      <vt:lpstr>Tricky Tags (Self-Closing)</vt:lpstr>
      <vt:lpstr>Important Common Tags</vt:lpstr>
      <vt:lpstr>Less Common Tags</vt:lpstr>
      <vt:lpstr>HTML for Forms</vt:lpstr>
      <vt:lpstr>HTML for Forms</vt:lpstr>
      <vt:lpstr>On Ugly HTML</vt:lpstr>
      <vt:lpstr>&gt; YOUR TURN!</vt:lpstr>
      <vt:lpstr>&gt; YOUR TURN!</vt:lpstr>
      <vt:lpstr>CSS Stylin’</vt:lpstr>
      <vt:lpstr>HTML / CSS Definitions (*yawn* unimportant)</vt:lpstr>
      <vt:lpstr>HTML / CSS Analogy</vt:lpstr>
      <vt:lpstr>Basic HTML Page</vt:lpstr>
      <vt:lpstr>Basic HTML Page - Result</vt:lpstr>
      <vt:lpstr>Basic HTML Page - Result</vt:lpstr>
      <vt:lpstr>Enter CSS</vt:lpstr>
      <vt:lpstr>Enter CSS - Result</vt:lpstr>
      <vt:lpstr>CSS Syntax</vt:lpstr>
      <vt:lpstr>CSS Example</vt:lpstr>
      <vt:lpstr>Key CSS Attributes</vt:lpstr>
      <vt:lpstr>Powerful Duo</vt:lpstr>
      <vt:lpstr>INSTRUCTOR DEMO</vt:lpstr>
      <vt:lpstr>&gt; YOUR TURN!</vt:lpstr>
      <vt:lpstr>&gt; YOUR TURN!</vt:lpstr>
      <vt:lpstr>Video Walkthrough!!</vt:lpstr>
      <vt:lpstr>Still a Bit Confused?</vt:lpstr>
      <vt:lpstr>Recap + Questions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Git’n Pro with HTML/CSS</dc:title>
  <cp:lastModifiedBy>Jan Jorgensen</cp:lastModifiedBy>
  <cp:revision>6</cp:revision>
  <dcterms:modified xsi:type="dcterms:W3CDTF">2018-01-26T23:34:00Z</dcterms:modified>
</cp:coreProperties>
</file>